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3" r:id="rId6"/>
    <p:sldId id="264" r:id="rId7"/>
    <p:sldId id="265" r:id="rId8"/>
    <p:sldId id="262" r:id="rId9"/>
    <p:sldId id="267" r:id="rId10"/>
    <p:sldId id="268" r:id="rId11"/>
    <p:sldId id="266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7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8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5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35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4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96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47A9-E2D8-4F84-8DA8-2C8C4B318EC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376B-1565-460D-BE63-604FF7722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8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nv-health.org/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v-health.org/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HEAL’s campaign on coal and health in Europe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652" y="3886200"/>
            <a:ext cx="5864696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www.env-health.org</a:t>
            </a:r>
            <a:endParaRPr lang="en-US" sz="1800" dirty="0" smtClean="0"/>
          </a:p>
          <a:p>
            <a:r>
              <a:rPr lang="en-US" sz="1800" dirty="0" smtClean="0"/>
              <a:t>@</a:t>
            </a:r>
            <a:r>
              <a:rPr lang="en-US" sz="1800" dirty="0" err="1" smtClean="0"/>
              <a:t>ClimateAirHEAL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www.facebook.com/pages/HEALs-European-coal-and-health-campaign-Be-part-of-it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5041273"/>
            <a:ext cx="1801372" cy="152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5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36352" y="835041"/>
            <a:ext cx="559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88808" y="3889332"/>
            <a:ext cx="559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3560351"/>
            <a:ext cx="995363" cy="20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6517" y="1770263"/>
            <a:ext cx="1093722" cy="22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7836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1762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445743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Vasculature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16621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Lungs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44932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Blood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-354040" y="2020549"/>
            <a:ext cx="28803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 algn="r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Accelerated progression and exacerbation of COPD </a:t>
            </a:r>
          </a:p>
          <a:p>
            <a:pPr marL="88900" indent="-88900" algn="r">
              <a:spcAft>
                <a:spcPts val="600"/>
              </a:spcAft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• Increased respiratory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symptoms </a:t>
            </a: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marL="88900" indent="-88900" algn="r">
              <a:spcAft>
                <a:spcPts val="600"/>
              </a:spcAft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Reduced lung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function</a:t>
            </a:r>
          </a:p>
          <a:p>
            <a:pPr marL="171450" indent="-171450" algn="r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Higher lung cancer risk 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96552" y="3797991"/>
            <a:ext cx="28803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 algn="r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Reduced oxygen saturation</a:t>
            </a: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marL="88900" indent="-88900" algn="r">
              <a:spcAft>
                <a:spcPts val="600"/>
              </a:spcAft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•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Peripheral thrombosis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7128" y="1115178"/>
            <a:ext cx="229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/>
              <a:t>Increased cerebrovascular </a:t>
            </a:r>
            <a:r>
              <a:rPr lang="en-GB" sz="1200" dirty="0" smtClean="0"/>
              <a:t>ischemia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60232" y="2085768"/>
            <a:ext cx="24837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Altered cardiac autonomic function</a:t>
            </a:r>
          </a:p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Oxidative stress</a:t>
            </a:r>
          </a:p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Increased myocardial ischemia</a:t>
            </a:r>
          </a:p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32240" y="3938513"/>
            <a:ext cx="28803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/>
              <a:t>Atherosclerosis</a:t>
            </a:r>
          </a:p>
          <a:p>
            <a:pPr marL="88900" indent="-88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Hypertension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5888305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HEAL 2013, adapted from APHEKOM 2012, Pope &amp; Dockery 2006</a:t>
            </a:r>
            <a:endParaRPr lang="en-GB" sz="12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54"/>
          <a:stretch/>
        </p:blipFill>
        <p:spPr bwMode="auto">
          <a:xfrm>
            <a:off x="3278372" y="512556"/>
            <a:ext cx="2373748" cy="537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043378" y="837232"/>
            <a:ext cx="952558" cy="42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 rot="5400000">
            <a:off x="4608941" y="1563564"/>
            <a:ext cx="2050722" cy="490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 rot="5400000">
            <a:off x="5147763" y="4088856"/>
            <a:ext cx="1135339" cy="465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292079" y="4488501"/>
            <a:ext cx="1295337" cy="27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314868" y="1809466"/>
            <a:ext cx="1345364" cy="28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388807" y="768542"/>
            <a:ext cx="1258675" cy="26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701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they change?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988840"/>
            <a:ext cx="8229600" cy="3059647"/>
          </a:xfrm>
        </p:spPr>
      </p:pic>
    </p:spTree>
    <p:extLst>
      <p:ext uri="{BB962C8B-B14F-4D97-AF65-F5344CB8AC3E}">
        <p14:creationId xmlns:p14="http://schemas.microsoft.com/office/powerpoint/2010/main" val="361931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they change?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218513"/>
            <a:ext cx="4320480" cy="288482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218513"/>
            <a:ext cx="4317111" cy="288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0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Health and Environment Alliance (HEAL)</a:t>
            </a:r>
          </a:p>
          <a:p>
            <a:pPr marL="0" indent="0" algn="ctr">
              <a:buNone/>
            </a:pPr>
            <a:r>
              <a:rPr lang="en-US" sz="2400" dirty="0" smtClean="0"/>
              <a:t>28, Blvd. Charlemagne</a:t>
            </a:r>
          </a:p>
          <a:p>
            <a:pPr marL="0" indent="0" algn="ctr">
              <a:buNone/>
            </a:pPr>
            <a:r>
              <a:rPr lang="en-US" sz="2400" dirty="0" smtClean="0"/>
              <a:t>B-1000 Brussels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julia@env-health.org</a:t>
            </a:r>
          </a:p>
          <a:p>
            <a:pPr marL="0" indent="0" algn="ctr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www.env-health.org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@</a:t>
            </a:r>
            <a:r>
              <a:rPr lang="en-US" sz="2400" dirty="0" err="1"/>
              <a:t>ClimateAirHEAL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www.facebook.com/pages/HEALs-European-coal-and-health-campaign-Be-part-of-it</a:t>
            </a:r>
            <a:endParaRPr lang="en-GB" sz="2400" dirty="0"/>
          </a:p>
          <a:p>
            <a:pPr marL="0" indent="0" algn="ctr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2633885"/>
            <a:ext cx="1801372" cy="152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8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climate negotiations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44824"/>
            <a:ext cx="825632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6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Warsaw </a:t>
            </a:r>
            <a:r>
              <a:rPr lang="en-US" sz="3200" dirty="0"/>
              <a:t>COP 19</a:t>
            </a:r>
            <a:br>
              <a:rPr lang="en-US" sz="3200" dirty="0"/>
            </a:br>
            <a:r>
              <a:rPr lang="en-US" sz="3200" dirty="0"/>
              <a:t>facebook.com/cough4coal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1766" y="620688"/>
            <a:ext cx="6780468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5157191"/>
            <a:ext cx="1389471" cy="133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1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EU: less than 50 new plants in the pipeline</a:t>
            </a:r>
            <a:br>
              <a:rPr lang="en-US" sz="3200" dirty="0" smtClean="0"/>
            </a:br>
            <a:r>
              <a:rPr lang="en-US" sz="3200" dirty="0" smtClean="0"/>
              <a:t>Turkey: around 80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756" y="692696"/>
            <a:ext cx="7272487" cy="4525963"/>
          </a:xfrm>
        </p:spPr>
      </p:pic>
    </p:spTree>
    <p:extLst>
      <p:ext uri="{BB962C8B-B14F-4D97-AF65-F5344CB8AC3E}">
        <p14:creationId xmlns:p14="http://schemas.microsoft.com/office/powerpoint/2010/main" val="2903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354" y="1700808"/>
            <a:ext cx="6345292" cy="3672408"/>
          </a:xfrm>
        </p:spPr>
      </p:pic>
    </p:spTree>
    <p:extLst>
      <p:ext uri="{BB962C8B-B14F-4D97-AF65-F5344CB8AC3E}">
        <p14:creationId xmlns:p14="http://schemas.microsoft.com/office/powerpoint/2010/main" val="37048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508" y="1700808"/>
            <a:ext cx="6974985" cy="3920787"/>
          </a:xfrm>
        </p:spPr>
      </p:pic>
    </p:spTree>
    <p:extLst>
      <p:ext uri="{BB962C8B-B14F-4D97-AF65-F5344CB8AC3E}">
        <p14:creationId xmlns:p14="http://schemas.microsoft.com/office/powerpoint/2010/main" val="65600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26876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75195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1628800"/>
            <a:ext cx="3672408" cy="216024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Coal renaissance in Europe?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dirty="0" smtClean="0"/>
              <a:t>- world coal price low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err="1" smtClean="0"/>
              <a:t>shalegas</a:t>
            </a:r>
            <a:r>
              <a:rPr lang="en-US" sz="2000" dirty="0" smtClean="0"/>
              <a:t> boom (USA)</a:t>
            </a:r>
            <a:br>
              <a:rPr lang="en-US" sz="2000" dirty="0" smtClean="0"/>
            </a:br>
            <a:r>
              <a:rPr lang="en-US" sz="2000" dirty="0" smtClean="0"/>
              <a:t>- energy autonomy</a:t>
            </a:r>
            <a:endParaRPr lang="en-GB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196752"/>
            <a:ext cx="4680520" cy="4290477"/>
          </a:xfrm>
        </p:spPr>
      </p:pic>
    </p:spTree>
    <p:extLst>
      <p:ext uri="{BB962C8B-B14F-4D97-AF65-F5344CB8AC3E}">
        <p14:creationId xmlns:p14="http://schemas.microsoft.com/office/powerpoint/2010/main" val="50441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166019"/>
            <a:ext cx="3200114" cy="452596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76056" y="1628800"/>
            <a:ext cx="3672408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What does coal pollution cost our health?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dirty="0" smtClean="0"/>
              <a:t>-  18,200 premature deaths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5,500 hospital admissions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8,500 cases of bronchitis</a:t>
            </a:r>
          </a:p>
          <a:p>
            <a:pPr marL="342900" indent="-342900" algn="l">
              <a:buFontTx/>
              <a:buChar char="-"/>
            </a:pPr>
            <a:endParaRPr lang="en-US" sz="2000" dirty="0"/>
          </a:p>
          <a:p>
            <a:pPr algn="l"/>
            <a:r>
              <a:rPr lang="en-US" sz="2000" dirty="0" smtClean="0"/>
              <a:t>15.5 - 43 billion Euro health costs</a:t>
            </a:r>
          </a:p>
          <a:p>
            <a:pPr marL="342900" indent="-342900" algn="l"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664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133</Words>
  <Application>Microsoft Macintosh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HEAL’s campaign on coal and health in Europe</vt:lpstr>
      <vt:lpstr>UN climate negotiations</vt:lpstr>
      <vt:lpstr>Warsaw COP 19 facebook.com/cough4coal</vt:lpstr>
      <vt:lpstr>EU: less than 50 new plants in the pipeline Turkey: around 80</vt:lpstr>
      <vt:lpstr>PowerPoint Presentation</vt:lpstr>
      <vt:lpstr>PowerPoint Presentation</vt:lpstr>
      <vt:lpstr>PowerPoint Presentation</vt:lpstr>
      <vt:lpstr>Coal renaissance in Europe?  - world coal price low - shalegas boom (USA) - energy autonomy</vt:lpstr>
      <vt:lpstr>PowerPoint Presentation</vt:lpstr>
      <vt:lpstr>PowerPoint Presentation</vt:lpstr>
      <vt:lpstr>Will they change?</vt:lpstr>
      <vt:lpstr>Will they change?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Huscher</dc:creator>
  <cp:lastModifiedBy>Isobel Braithwaite</cp:lastModifiedBy>
  <cp:revision>13</cp:revision>
  <dcterms:created xsi:type="dcterms:W3CDTF">2014-03-01T19:06:25Z</dcterms:created>
  <dcterms:modified xsi:type="dcterms:W3CDTF">2014-03-06T02:03:54Z</dcterms:modified>
</cp:coreProperties>
</file>