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554" r:id="rId2"/>
    <p:sldId id="524" r:id="rId3"/>
    <p:sldId id="526" r:id="rId4"/>
    <p:sldId id="549" r:id="rId5"/>
    <p:sldId id="370" r:id="rId6"/>
    <p:sldId id="560" r:id="rId7"/>
    <p:sldId id="332" r:id="rId8"/>
    <p:sldId id="342" r:id="rId9"/>
    <p:sldId id="518" r:id="rId10"/>
    <p:sldId id="327" r:id="rId11"/>
    <p:sldId id="424" r:id="rId12"/>
    <p:sldId id="347" r:id="rId13"/>
    <p:sldId id="556" r:id="rId14"/>
    <p:sldId id="534" r:id="rId15"/>
    <p:sldId id="509" r:id="rId16"/>
    <p:sldId id="444" r:id="rId17"/>
    <p:sldId id="430" r:id="rId18"/>
    <p:sldId id="313" r:id="rId19"/>
    <p:sldId id="555" r:id="rId20"/>
    <p:sldId id="528" r:id="rId21"/>
    <p:sldId id="343" r:id="rId22"/>
    <p:sldId id="508" r:id="rId23"/>
    <p:sldId id="586" r:id="rId24"/>
    <p:sldId id="515" r:id="rId25"/>
    <p:sldId id="516" r:id="rId26"/>
    <p:sldId id="482" r:id="rId27"/>
    <p:sldId id="322" r:id="rId28"/>
    <p:sldId id="486" r:id="rId29"/>
    <p:sldId id="463" r:id="rId30"/>
    <p:sldId id="372" r:id="rId31"/>
    <p:sldId id="293" r:id="rId32"/>
    <p:sldId id="420" r:id="rId33"/>
    <p:sldId id="389" r:id="rId34"/>
    <p:sldId id="542" r:id="rId35"/>
    <p:sldId id="435" r:id="rId36"/>
    <p:sldId id="552" r:id="rId37"/>
    <p:sldId id="587" r:id="rId38"/>
    <p:sldId id="574" r:id="rId39"/>
    <p:sldId id="575" r:id="rId40"/>
    <p:sldId id="576" r:id="rId41"/>
    <p:sldId id="577" r:id="rId42"/>
    <p:sldId id="578" r:id="rId43"/>
    <p:sldId id="579" r:id="rId44"/>
    <p:sldId id="580" r:id="rId45"/>
    <p:sldId id="581" r:id="rId46"/>
    <p:sldId id="582" r:id="rId47"/>
    <p:sldId id="583" r:id="rId48"/>
    <p:sldId id="584" r:id="rId49"/>
    <p:sldId id="585" r:id="rId50"/>
    <p:sldId id="562" r:id="rId51"/>
  </p:sldIdLst>
  <p:sldSz cx="9144000" cy="6858000" type="screen4x3"/>
  <p:notesSz cx="6888163" cy="96218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33"/>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04" autoAdjust="0"/>
    <p:restoredTop sz="94660"/>
  </p:normalViewPr>
  <p:slideViewPr>
    <p:cSldViewPr>
      <p:cViewPr varScale="1">
        <p:scale>
          <a:sx n="74" d="100"/>
          <a:sy n="74" d="100"/>
        </p:scale>
        <p:origin x="-1848" y="-10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9648"/>
    </p:cViewPr>
  </p:sorterViewPr>
  <p:notesViewPr>
    <p:cSldViewPr>
      <p:cViewPr varScale="1">
        <p:scale>
          <a:sx n="53" d="100"/>
          <a:sy n="53" d="100"/>
        </p:scale>
        <p:origin x="-2946" y="-96"/>
      </p:cViewPr>
      <p:guideLst>
        <p:guide orient="horz" pos="3030"/>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845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lvl1pPr defTabSz="942975">
              <a:defRPr sz="1200"/>
            </a:lvl1pPr>
          </a:lstStyle>
          <a:p>
            <a:pPr>
              <a:defRPr/>
            </a:pPr>
            <a:endParaRPr lang="en-GB"/>
          </a:p>
        </p:txBody>
      </p:sp>
      <p:sp>
        <p:nvSpPr>
          <p:cNvPr id="62467" name="Rectangle 3"/>
          <p:cNvSpPr>
            <a:spLocks noGrp="1" noChangeArrowheads="1"/>
          </p:cNvSpPr>
          <p:nvPr>
            <p:ph type="dt" sz="quarter" idx="1"/>
          </p:nvPr>
        </p:nvSpPr>
        <p:spPr bwMode="auto">
          <a:xfrm>
            <a:off x="3902075" y="0"/>
            <a:ext cx="29845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lvl1pPr algn="r" defTabSz="942975">
              <a:defRPr sz="1200"/>
            </a:lvl1pPr>
          </a:lstStyle>
          <a:p>
            <a:pPr>
              <a:defRPr/>
            </a:pPr>
            <a:endParaRPr lang="en-GB"/>
          </a:p>
        </p:txBody>
      </p:sp>
      <p:sp>
        <p:nvSpPr>
          <p:cNvPr id="62468" name="Rectangle 4"/>
          <p:cNvSpPr>
            <a:spLocks noGrp="1" noChangeArrowheads="1"/>
          </p:cNvSpPr>
          <p:nvPr>
            <p:ph type="ftr" sz="quarter" idx="2"/>
          </p:nvPr>
        </p:nvSpPr>
        <p:spPr bwMode="auto">
          <a:xfrm>
            <a:off x="0" y="9139238"/>
            <a:ext cx="298450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b" anchorCtr="0" compatLnSpc="1">
            <a:prstTxWarp prst="textNoShape">
              <a:avLst/>
            </a:prstTxWarp>
          </a:bodyPr>
          <a:lstStyle>
            <a:lvl1pPr defTabSz="942975">
              <a:defRPr sz="1200"/>
            </a:lvl1pPr>
          </a:lstStyle>
          <a:p>
            <a:pPr>
              <a:defRPr/>
            </a:pPr>
            <a:endParaRPr lang="en-GB"/>
          </a:p>
        </p:txBody>
      </p:sp>
      <p:sp>
        <p:nvSpPr>
          <p:cNvPr id="62469" name="Rectangle 5"/>
          <p:cNvSpPr>
            <a:spLocks noGrp="1" noChangeArrowheads="1"/>
          </p:cNvSpPr>
          <p:nvPr>
            <p:ph type="sldNum" sz="quarter" idx="3"/>
          </p:nvPr>
        </p:nvSpPr>
        <p:spPr bwMode="auto">
          <a:xfrm>
            <a:off x="3902075" y="9139238"/>
            <a:ext cx="298450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b" anchorCtr="0" compatLnSpc="1">
            <a:prstTxWarp prst="textNoShape">
              <a:avLst/>
            </a:prstTxWarp>
          </a:bodyPr>
          <a:lstStyle>
            <a:lvl1pPr algn="r" defTabSz="942975">
              <a:defRPr sz="1200"/>
            </a:lvl1pPr>
          </a:lstStyle>
          <a:p>
            <a:pPr>
              <a:defRPr/>
            </a:pPr>
            <a:fld id="{EB3D3CD6-E45A-404B-A813-8DBB11D48129}" type="slidenum">
              <a:rPr lang="en-GB"/>
              <a:pPr>
                <a:defRPr/>
              </a:pPr>
              <a:t>‹#›</a:t>
            </a:fld>
            <a:endParaRPr lang="en-GB"/>
          </a:p>
        </p:txBody>
      </p:sp>
    </p:spTree>
    <p:extLst>
      <p:ext uri="{BB962C8B-B14F-4D97-AF65-F5344CB8AC3E}">
        <p14:creationId xmlns:p14="http://schemas.microsoft.com/office/powerpoint/2010/main" val="366817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45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lvl1pPr defTabSz="942975">
              <a:defRPr sz="1200"/>
            </a:lvl1pPr>
          </a:lstStyle>
          <a:p>
            <a:pPr>
              <a:defRPr/>
            </a:pPr>
            <a:endParaRPr lang="en-GB"/>
          </a:p>
        </p:txBody>
      </p:sp>
      <p:sp>
        <p:nvSpPr>
          <p:cNvPr id="53251" name="Rectangle 3"/>
          <p:cNvSpPr>
            <a:spLocks noGrp="1" noChangeArrowheads="1"/>
          </p:cNvSpPr>
          <p:nvPr>
            <p:ph type="dt" idx="1"/>
          </p:nvPr>
        </p:nvSpPr>
        <p:spPr bwMode="auto">
          <a:xfrm>
            <a:off x="3902075" y="0"/>
            <a:ext cx="29845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lvl1pPr algn="r" defTabSz="942975">
              <a:defRPr sz="1200"/>
            </a:lvl1pPr>
          </a:lstStyle>
          <a:p>
            <a:pPr>
              <a:defRPr/>
            </a:pPr>
            <a:endParaRPr lang="en-GB"/>
          </a:p>
        </p:txBody>
      </p:sp>
      <p:sp>
        <p:nvSpPr>
          <p:cNvPr id="35844" name="Rectangle 4"/>
          <p:cNvSpPr>
            <a:spLocks noGrp="1" noRot="1" noChangeAspect="1" noChangeArrowheads="1" noTextEdit="1"/>
          </p:cNvSpPr>
          <p:nvPr>
            <p:ph type="sldImg" idx="2"/>
          </p:nvPr>
        </p:nvSpPr>
        <p:spPr bwMode="auto">
          <a:xfrm>
            <a:off x="1039813" y="722313"/>
            <a:ext cx="4808537" cy="3606800"/>
          </a:xfrm>
          <a:prstGeom prst="rect">
            <a:avLst/>
          </a:prstGeom>
          <a:noFill/>
          <a:ln w="9525">
            <a:solidFill>
              <a:srgbClr val="000000"/>
            </a:solidFill>
            <a:miter lim="800000"/>
            <a:headEnd/>
            <a:tailEnd/>
          </a:ln>
          <a:effectLst/>
        </p:spPr>
      </p:sp>
      <p:sp>
        <p:nvSpPr>
          <p:cNvPr id="53253" name="Rectangle 5"/>
          <p:cNvSpPr>
            <a:spLocks noGrp="1" noChangeArrowheads="1"/>
          </p:cNvSpPr>
          <p:nvPr>
            <p:ph type="body" sz="quarter" idx="3"/>
          </p:nvPr>
        </p:nvSpPr>
        <p:spPr bwMode="auto">
          <a:xfrm>
            <a:off x="688975" y="4570413"/>
            <a:ext cx="5510213" cy="432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3254" name="Rectangle 6"/>
          <p:cNvSpPr>
            <a:spLocks noGrp="1" noChangeArrowheads="1"/>
          </p:cNvSpPr>
          <p:nvPr>
            <p:ph type="ftr" sz="quarter" idx="4"/>
          </p:nvPr>
        </p:nvSpPr>
        <p:spPr bwMode="auto">
          <a:xfrm>
            <a:off x="0" y="9139238"/>
            <a:ext cx="298450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b" anchorCtr="0" compatLnSpc="1">
            <a:prstTxWarp prst="textNoShape">
              <a:avLst/>
            </a:prstTxWarp>
          </a:bodyPr>
          <a:lstStyle>
            <a:lvl1pPr defTabSz="942975">
              <a:defRPr sz="1200"/>
            </a:lvl1pPr>
          </a:lstStyle>
          <a:p>
            <a:pPr>
              <a:defRPr/>
            </a:pPr>
            <a:endParaRPr lang="en-GB"/>
          </a:p>
        </p:txBody>
      </p:sp>
      <p:sp>
        <p:nvSpPr>
          <p:cNvPr id="53255" name="Rectangle 7"/>
          <p:cNvSpPr>
            <a:spLocks noGrp="1" noChangeArrowheads="1"/>
          </p:cNvSpPr>
          <p:nvPr>
            <p:ph type="sldNum" sz="quarter" idx="5"/>
          </p:nvPr>
        </p:nvSpPr>
        <p:spPr bwMode="auto">
          <a:xfrm>
            <a:off x="3902075" y="9139238"/>
            <a:ext cx="298450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9" tIns="47169" rIns="94339" bIns="47169" numCol="1" anchor="b" anchorCtr="0" compatLnSpc="1">
            <a:prstTxWarp prst="textNoShape">
              <a:avLst/>
            </a:prstTxWarp>
          </a:bodyPr>
          <a:lstStyle>
            <a:lvl1pPr algn="r" defTabSz="942975">
              <a:defRPr sz="1200"/>
            </a:lvl1pPr>
          </a:lstStyle>
          <a:p>
            <a:pPr>
              <a:defRPr/>
            </a:pPr>
            <a:fld id="{244E8952-F75A-43A1-99F9-9DE9874D1A7D}" type="slidenum">
              <a:rPr lang="en-GB"/>
              <a:pPr>
                <a:defRPr/>
              </a:pPr>
              <a:t>‹#›</a:t>
            </a:fld>
            <a:endParaRPr lang="en-GB"/>
          </a:p>
        </p:txBody>
      </p:sp>
    </p:spTree>
    <p:extLst>
      <p:ext uri="{BB962C8B-B14F-4D97-AF65-F5344CB8AC3E}">
        <p14:creationId xmlns:p14="http://schemas.microsoft.com/office/powerpoint/2010/main" val="4184469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p>
            <a:pPr>
              <a:defRPr/>
            </a:pPr>
            <a:fld id="{3FBBD319-CCC3-49A2-8019-618D1E1A18B9}" type="slidenum">
              <a:rPr lang="en-GB">
                <a:solidFill>
                  <a:srgbClr val="000000"/>
                </a:solidFill>
              </a:rPr>
              <a:pPr>
                <a:defRPr/>
              </a:pPr>
              <a:t>18</a:t>
            </a:fld>
            <a:endParaRPr lang="en-GB">
              <a:solidFill>
                <a:srgbClr val="000000"/>
              </a:solidFill>
            </a:endParaRPr>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p>
            <a:pPr>
              <a:defRPr/>
            </a:pPr>
            <a:fld id="{2043F1B2-1E40-4E57-9356-A7B712C0A4F8}" type="slidenum">
              <a:rPr lang="en-GB">
                <a:solidFill>
                  <a:srgbClr val="000000"/>
                </a:solidFill>
              </a:rPr>
              <a:pPr>
                <a:defRPr/>
              </a:pPr>
              <a:t>26</a:t>
            </a:fld>
            <a:endParaRPr lang="en-GB">
              <a:solidFill>
                <a:srgbClr val="000000"/>
              </a:solidFill>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66502" indent="-294808" eaLnBrk="0" hangingPunct="0">
              <a:defRPr>
                <a:solidFill>
                  <a:schemeClr val="tx1"/>
                </a:solidFill>
                <a:latin typeface="Tahoma" pitchFamily="34" charset="0"/>
              </a:defRPr>
            </a:lvl2pPr>
            <a:lvl3pPr marL="1179233" indent="-235847" eaLnBrk="0" hangingPunct="0">
              <a:defRPr>
                <a:solidFill>
                  <a:schemeClr val="tx1"/>
                </a:solidFill>
                <a:latin typeface="Tahoma" pitchFamily="34" charset="0"/>
              </a:defRPr>
            </a:lvl3pPr>
            <a:lvl4pPr marL="1650926" indent="-235847" eaLnBrk="0" hangingPunct="0">
              <a:defRPr>
                <a:solidFill>
                  <a:schemeClr val="tx1"/>
                </a:solidFill>
                <a:latin typeface="Tahoma" pitchFamily="34" charset="0"/>
              </a:defRPr>
            </a:lvl4pPr>
            <a:lvl5pPr marL="2122620" indent="-235847" eaLnBrk="0" hangingPunct="0">
              <a:defRPr>
                <a:solidFill>
                  <a:schemeClr val="tx1"/>
                </a:solidFill>
                <a:latin typeface="Tahoma" pitchFamily="34" charset="0"/>
              </a:defRPr>
            </a:lvl5pPr>
            <a:lvl6pPr marL="2594313" indent="-235847" eaLnBrk="0" fontAlgn="base" hangingPunct="0">
              <a:spcBef>
                <a:spcPct val="0"/>
              </a:spcBef>
              <a:spcAft>
                <a:spcPct val="0"/>
              </a:spcAft>
              <a:defRPr>
                <a:solidFill>
                  <a:schemeClr val="tx1"/>
                </a:solidFill>
                <a:latin typeface="Tahoma" pitchFamily="34" charset="0"/>
              </a:defRPr>
            </a:lvl6pPr>
            <a:lvl7pPr marL="3066006" indent="-235847" eaLnBrk="0" fontAlgn="base" hangingPunct="0">
              <a:spcBef>
                <a:spcPct val="0"/>
              </a:spcBef>
              <a:spcAft>
                <a:spcPct val="0"/>
              </a:spcAft>
              <a:defRPr>
                <a:solidFill>
                  <a:schemeClr val="tx1"/>
                </a:solidFill>
                <a:latin typeface="Tahoma" pitchFamily="34" charset="0"/>
              </a:defRPr>
            </a:lvl7pPr>
            <a:lvl8pPr marL="3537699" indent="-235847" eaLnBrk="0" fontAlgn="base" hangingPunct="0">
              <a:spcBef>
                <a:spcPct val="0"/>
              </a:spcBef>
              <a:spcAft>
                <a:spcPct val="0"/>
              </a:spcAft>
              <a:defRPr>
                <a:solidFill>
                  <a:schemeClr val="tx1"/>
                </a:solidFill>
                <a:latin typeface="Tahoma" pitchFamily="34" charset="0"/>
              </a:defRPr>
            </a:lvl8pPr>
            <a:lvl9pPr marL="4009393" indent="-235847" eaLnBrk="0" fontAlgn="base" hangingPunct="0">
              <a:spcBef>
                <a:spcPct val="0"/>
              </a:spcBef>
              <a:spcAft>
                <a:spcPct val="0"/>
              </a:spcAft>
              <a:defRPr>
                <a:solidFill>
                  <a:schemeClr val="tx1"/>
                </a:solidFill>
                <a:latin typeface="Tahoma" pitchFamily="34" charset="0"/>
              </a:defRPr>
            </a:lvl9pPr>
          </a:lstStyle>
          <a:p>
            <a:pPr eaLnBrk="1" hangingPunct="1"/>
            <a:fld id="{6302E610-4546-44BE-8CA3-9F70649FE0BC}" type="slidenum">
              <a:rPr lang="en-GB">
                <a:latin typeface="Arial" pitchFamily="34" charset="0"/>
              </a:rPr>
              <a:pPr eaLnBrk="1" hangingPunct="1"/>
              <a:t>27</a:t>
            </a:fld>
            <a:endParaRPr lang="en-GB">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8422" y="4570373"/>
            <a:ext cx="5051320" cy="4329827"/>
          </a:xfrm>
          <a:noFill/>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p:txBody>
          <a:bodyPr/>
          <a:lstStyle/>
          <a:p>
            <a:pPr>
              <a:defRPr/>
            </a:pPr>
            <a:fld id="{E57024ED-BB60-4E53-B57D-AA71B6AC0D4C}" type="slidenum">
              <a:rPr lang="en-GB">
                <a:solidFill>
                  <a:srgbClr val="000000"/>
                </a:solidFill>
              </a:rPr>
              <a:pPr>
                <a:defRPr/>
              </a:pPr>
              <a:t>28</a:t>
            </a:fld>
            <a:endParaRPr lang="en-GB">
              <a:solidFill>
                <a:srgbClr val="000000"/>
              </a:solidFill>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xfrm>
            <a:off x="918422" y="4570373"/>
            <a:ext cx="5051320" cy="43298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p>
            <a:pPr>
              <a:defRPr/>
            </a:pPr>
            <a:fld id="{C413903E-12B5-4582-B3EB-3741A2004EBA}" type="slidenum">
              <a:rPr lang="en-GB">
                <a:solidFill>
                  <a:srgbClr val="000000"/>
                </a:solidFill>
                <a:latin typeface="Arial Black" pitchFamily="34" charset="0"/>
              </a:rPr>
              <a:pPr>
                <a:defRPr/>
              </a:pPr>
              <a:t>30</a:t>
            </a:fld>
            <a:endParaRPr lang="en-GB">
              <a:solidFill>
                <a:srgbClr val="000000"/>
              </a:solidFill>
              <a:latin typeface="Arial Black" pitchFamily="34" charset="0"/>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p:txBody>
          <a:bodyPr/>
          <a:lstStyle/>
          <a:p>
            <a:pPr>
              <a:defRPr/>
            </a:pPr>
            <a:fld id="{C57BF9DC-A625-4D4D-BD8A-E9946D12F1F0}" type="slidenum">
              <a:rPr lang="en-US">
                <a:solidFill>
                  <a:srgbClr val="000000"/>
                </a:solidFill>
              </a:rPr>
              <a:pPr>
                <a:defRPr/>
              </a:pPr>
              <a:t>33</a:t>
            </a:fld>
            <a:endParaRPr lang="en-US">
              <a:solidFill>
                <a:srgbClr val="000000"/>
              </a:solidFill>
            </a:endParaRPr>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latin typeface="Arial" pitchFamily="34" charset="0"/>
              </a:rPr>
              <a:t>Isabella my grand-daughter is the one on the right, other is cousin Archie!  We love them to bits.</a:t>
            </a:r>
          </a:p>
          <a:p>
            <a:pPr eaLnBrk="1" hangingPunct="1">
              <a:spcBef>
                <a:spcPct val="0"/>
              </a:spcBef>
            </a:pPr>
            <a:r>
              <a:rPr lang="en-GB" smtClean="0">
                <a:latin typeface="Arial" pitchFamily="34" charset="0"/>
              </a:rPr>
              <a:t>Point is that there will be more humanity in the world if there are fewer humans than there look like being, all desperately competing (and planet being finite).</a:t>
            </a:r>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logo new with strap"/>
          <p:cNvPicPr>
            <a:picLocks noChangeAspect="1" noChangeArrowheads="1"/>
          </p:cNvPicPr>
          <p:nvPr/>
        </p:nvPicPr>
        <p:blipFill>
          <a:blip r:embed="rId2" cstate="print"/>
          <a:srcRect/>
          <a:stretch>
            <a:fillRect/>
          </a:stretch>
        </p:blipFill>
        <p:spPr bwMode="auto">
          <a:xfrm>
            <a:off x="36513" y="11113"/>
            <a:ext cx="4679950" cy="1546225"/>
          </a:xfrm>
          <a:prstGeom prst="rect">
            <a:avLst/>
          </a:prstGeom>
          <a:noFill/>
          <a:ln w="9525">
            <a:noFill/>
            <a:miter lim="800000"/>
            <a:headEnd/>
            <a:tailEnd/>
          </a:ln>
        </p:spPr>
      </p:pic>
      <p:sp>
        <p:nvSpPr>
          <p:cNvPr id="70658" name="Rectangle 2"/>
          <p:cNvSpPr>
            <a:spLocks noGrp="1" noChangeArrowheads="1"/>
          </p:cNvSpPr>
          <p:nvPr>
            <p:ph type="ctrTitle"/>
          </p:nvPr>
        </p:nvSpPr>
        <p:spPr>
          <a:xfrm>
            <a:off x="685800" y="2130425"/>
            <a:ext cx="7772400" cy="1470025"/>
          </a:xfrm>
        </p:spPr>
        <p:txBody>
          <a:bodyPr/>
          <a:lstStyle>
            <a:lvl1pPr>
              <a:defRPr/>
            </a:lvl1pPr>
          </a:lstStyle>
          <a:p>
            <a:pPr lvl="0"/>
            <a:r>
              <a:rPr lang="en-GB" noProof="0" smtClean="0"/>
              <a:t>Click to edit Master title style</a:t>
            </a:r>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5" name="Rectangle 4"/>
          <p:cNvSpPr>
            <a:spLocks noGrp="1" noChangeArrowheads="1"/>
          </p:cNvSpPr>
          <p:nvPr>
            <p:ph type="ftr" sz="quarter" idx="10"/>
          </p:nvPr>
        </p:nvSpPr>
        <p:spPr>
          <a:xfrm>
            <a:off x="323850" y="5876925"/>
            <a:ext cx="8569325" cy="863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900">
                <a:solidFill>
                  <a:srgbClr val="006666"/>
                </a:solidFill>
              </a:defRPr>
            </a:lvl1pPr>
          </a:lstStyle>
          <a:p>
            <a:pPr>
              <a:defRPr/>
            </a:pPr>
            <a:r>
              <a:rPr lang="en-GB"/>
              <a:t>Population Matters  135-137 Station Road, London E4 6AG +44(0)20 8123 9116  www.populationmatters.org  enquiries@populationmatters.org</a:t>
            </a:r>
          </a:p>
          <a:p>
            <a:pPr>
              <a:defRPr/>
            </a:pPr>
            <a:r>
              <a:rPr lang="en-GB"/>
              <a:t>Patrons: Sir David Attenborough OM CH CVO CBE ● Professor Sir Partha Dasgupta ● Professor Paul Erhlich ● Dr Jane Goodall OBE ● Professor John Gullebaud ● Susan Hampshire OBE ● Dr James Lovelock CBE ● Professor Audrey Manning OBE ● Professor Norman Myers CMG ● Chris Packham ● Sara Parkin OBE ● Jonathan Pomitt CBE ● Sir Crispin Tickell GCMG KCVO  </a:t>
            </a:r>
          </a:p>
          <a:p>
            <a:pPr>
              <a:defRPr/>
            </a:pPr>
            <a:r>
              <a:rPr lang="en-GB"/>
              <a:t>Population Matters is the working name of the Optimum Population Trust. Regd. charity no. 1114109. Regd. company no. 3019081. Regd. office as above.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Slide </a:t>
            </a:r>
            <a:fld id="{887D7FD7-70C2-4238-96D3-762160AA4A53}" type="slidenum">
              <a:rPr lang="en-GB"/>
              <a:pPr>
                <a:defRPr/>
              </a:pPr>
              <a:t>‹#›</a:t>
            </a:fld>
            <a:endParaRPr lang="en-GB"/>
          </a:p>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GB"/>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Slide </a:t>
            </a:r>
            <a:fld id="{2C8E7A0F-0C09-4BCE-AE1B-D41D054BB0C6}" type="slidenum">
              <a:rPr lang="en-GB"/>
              <a:pPr>
                <a:defRPr/>
              </a:pPr>
              <a:t>‹#›</a:t>
            </a:fld>
            <a:endParaRPr lang="en-GB"/>
          </a:p>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GB"/>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90105" y="608013"/>
            <a:ext cx="7763933"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90035" y="1976438"/>
            <a:ext cx="3814233" cy="4119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39735" y="1976874"/>
            <a:ext cx="3814234" cy="198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39735" y="4112068"/>
            <a:ext cx="3814234" cy="198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76E445F5-5A8B-4989-9B55-42F94E96D5D6}" type="slidenum">
              <a:rPr lang="en-US"/>
              <a:pPr>
                <a:defRPr/>
              </a:pPr>
              <a:t>‹#›</a:t>
            </a:fld>
            <a:endParaRPr lang="en-US"/>
          </a:p>
        </p:txBody>
      </p:sp>
    </p:spTree>
    <p:extLst>
      <p:ext uri="{BB962C8B-B14F-4D97-AF65-F5344CB8AC3E}">
        <p14:creationId xmlns:p14="http://schemas.microsoft.com/office/powerpoint/2010/main" val="3306403307"/>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Slide </a:t>
            </a:r>
            <a:fld id="{7299DFD8-D640-469F-9018-282D3824C8E4}" type="slidenum">
              <a:rPr lang="en-GB"/>
              <a:pPr>
                <a:defRPr/>
              </a:pPr>
              <a:t>‹#›</a:t>
            </a:fld>
            <a:endParaRPr lang="en-GB"/>
          </a:p>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GB"/>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Slide </a:t>
            </a:r>
            <a:fld id="{09342D28-0BA0-46B9-AD50-CC50DC9C47BD}" type="slidenum">
              <a:rPr lang="en-GB"/>
              <a:pPr>
                <a:defRPr/>
              </a:pPr>
              <a:t>‹#›</a:t>
            </a:fld>
            <a:endParaRPr lang="en-GB"/>
          </a:p>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r>
              <a:rPr lang="en-GB"/>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t>Slide </a:t>
            </a:r>
            <a:fld id="{6E3D3209-FFC6-446D-B727-08518863D6A6}" type="slidenum">
              <a:rPr lang="en-GB"/>
              <a:pPr>
                <a:defRPr/>
              </a:pPr>
              <a:t>‹#›</a:t>
            </a:fld>
            <a:endParaRPr lang="en-GB"/>
          </a:p>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r>
              <a:rPr lang="en-GB"/>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GB"/>
              <a:t>Slide </a:t>
            </a:r>
            <a:fld id="{99469BFB-E4E0-45B3-B052-DAAE838B7AC8}" type="slidenum">
              <a:rPr lang="en-GB"/>
              <a:pPr>
                <a:defRPr/>
              </a:pPr>
              <a:t>‹#›</a:t>
            </a:fld>
            <a:endParaRPr lang="en-GB"/>
          </a:p>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r>
              <a:rPr lang="en-GB"/>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t>Slide </a:t>
            </a:r>
            <a:fld id="{E337EBC0-0B05-4E44-BA9F-C01CCB5D2699}" type="slidenum">
              <a:rPr lang="en-GB"/>
              <a:pPr>
                <a:defRPr/>
              </a:pPr>
              <a:t>‹#›</a:t>
            </a:fld>
            <a:endParaRPr lang="en-GB"/>
          </a:p>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r>
              <a:rPr lang="en-GB"/>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Slide </a:t>
            </a:r>
            <a:fld id="{97447F9C-CBF6-4E84-840E-F4BC5DA4570A}" type="slidenum">
              <a:rPr lang="en-GB"/>
              <a:pPr>
                <a:defRPr/>
              </a:pPr>
              <a:t>‹#›</a:t>
            </a:fld>
            <a:endParaRPr lang="en-GB"/>
          </a:p>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r>
              <a:rPr lang="en-GB"/>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Slide </a:t>
            </a:r>
            <a:fld id="{F78D790B-F3DB-4492-8B15-CA2E7F14E006}" type="slidenum">
              <a:rPr lang="en-GB"/>
              <a:pPr>
                <a:defRPr/>
              </a:pPr>
              <a:t>‹#›</a:t>
            </a:fld>
            <a:endParaRPr lang="en-GB"/>
          </a:p>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r>
              <a:rPr lang="en-GB"/>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Slide </a:t>
            </a:r>
            <a:fld id="{AA5FA769-6E6C-496D-B004-8BDC232A7274}" type="slidenum">
              <a:rPr lang="en-GB"/>
              <a:pPr>
                <a:defRPr/>
              </a:pPr>
              <a:t>‹#›</a:t>
            </a:fld>
            <a:endParaRPr lang="en-GB"/>
          </a:p>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r>
              <a:rPr lang="en-GB"/>
              <a:t> </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6666"/>
                </a:solidFill>
              </a:defRPr>
            </a:lvl1pPr>
          </a:lstStyle>
          <a:p>
            <a:pPr>
              <a:defRPr/>
            </a:pPr>
            <a:r>
              <a:rPr lang="en-GB"/>
              <a:t>Slide </a:t>
            </a:r>
            <a:fld id="{24B06B79-7894-4850-B9CB-3CE782FAF809}" type="slidenum">
              <a:rPr lang="en-GB"/>
              <a:pPr>
                <a:defRPr/>
              </a:pPr>
              <a:t>‹#›</a:t>
            </a:fld>
            <a:endParaRPr lang="en-GB"/>
          </a:p>
          <a:p>
            <a:pPr>
              <a:defRPr/>
            </a:pPr>
            <a:endParaRPr lang="en-GB"/>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6666"/>
                </a:solidFill>
              </a:defRPr>
            </a:lvl1pPr>
          </a:lstStyle>
          <a:p>
            <a:pPr>
              <a:defRPr/>
            </a:pPr>
            <a:r>
              <a:rPr lang="en-GB"/>
              <a:t> </a:t>
            </a:r>
          </a:p>
        </p:txBody>
      </p:sp>
      <p:pic>
        <p:nvPicPr>
          <p:cNvPr id="1031" name="Picture 7"/>
          <p:cNvPicPr>
            <a:picLocks noChangeAspect="1" noChangeArrowheads="1"/>
          </p:cNvPicPr>
          <p:nvPr/>
        </p:nvPicPr>
        <p:blipFill>
          <a:blip r:embed="rId14" cstate="print"/>
          <a:srcRect/>
          <a:stretch>
            <a:fillRect/>
          </a:stretch>
        </p:blipFill>
        <p:spPr bwMode="auto">
          <a:xfrm>
            <a:off x="0" y="404813"/>
            <a:ext cx="684213" cy="230187"/>
          </a:xfrm>
          <a:prstGeom prst="rect">
            <a:avLst/>
          </a:prstGeom>
          <a:noFill/>
          <a:ln w="9525">
            <a:noFill/>
            <a:miter lim="800000"/>
            <a:headEnd/>
            <a:tailEnd/>
          </a:ln>
          <a:effectLst/>
        </p:spPr>
      </p:pic>
      <p:grpSp>
        <p:nvGrpSpPr>
          <p:cNvPr id="1032" name="Group 8"/>
          <p:cNvGrpSpPr>
            <a:grpSpLocks/>
          </p:cNvGrpSpPr>
          <p:nvPr/>
        </p:nvGrpSpPr>
        <p:grpSpPr bwMode="auto">
          <a:xfrm>
            <a:off x="4284663" y="5876925"/>
            <a:ext cx="4752975" cy="831850"/>
            <a:chOff x="2653" y="3723"/>
            <a:chExt cx="2994" cy="524"/>
          </a:xfrm>
        </p:grpSpPr>
        <p:sp>
          <p:nvSpPr>
            <p:cNvPr id="1033" name="Text Box 9"/>
            <p:cNvSpPr txBox="1">
              <a:spLocks noChangeArrowheads="1"/>
            </p:cNvSpPr>
            <p:nvPr/>
          </p:nvSpPr>
          <p:spPr bwMode="auto">
            <a:xfrm>
              <a:off x="2653" y="3863"/>
              <a:ext cx="181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endParaRPr lang="en-US" sz="800" smtClean="0">
                <a:solidFill>
                  <a:srgbClr val="336699"/>
                </a:solidFill>
              </a:endParaRPr>
            </a:p>
          </p:txBody>
        </p:sp>
        <p:pic>
          <p:nvPicPr>
            <p:cNvPr id="1034" name="Picture 10" descr="logo new with strap2lines"/>
            <p:cNvPicPr>
              <a:picLocks noChangeAspect="1" noChangeArrowheads="1"/>
            </p:cNvPicPr>
            <p:nvPr/>
          </p:nvPicPr>
          <p:blipFill>
            <a:blip r:embed="rId15" cstate="print"/>
            <a:srcRect/>
            <a:stretch>
              <a:fillRect/>
            </a:stretch>
          </p:blipFill>
          <p:spPr bwMode="auto">
            <a:xfrm>
              <a:off x="4558" y="3723"/>
              <a:ext cx="1089" cy="52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hf sldNum="0" hdr="0" ft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pulation/" TargetMode="External"/><Relationship Id="rId3" Type="http://schemas.openxmlformats.org/officeDocument/2006/relationships/hyperlink" Target="http://www.medsin.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file:///D:\John%20Pictures\Powerpoint%20current%202010\Env%20+%20Dev%20presentations\Pop%20Dots%20-%20Part%202.avi" TargetMode="External"/><Relationship Id="rId4" Type="http://schemas.openxmlformats.org/officeDocument/2006/relationships/video" Target="file:///D:\John%20Pictures\Powerpoint%20current%202010\Env%20+%20Dev%20presentations\Pop%20Dots%20-%20Part%202.avi" TargetMode="External"/><Relationship Id="rId5" Type="http://schemas.openxmlformats.org/officeDocument/2006/relationships/slideLayout" Target="../slideLayouts/slideLayout2.xml"/><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microsoft.com/office/2007/relationships/media" Target="file:///D:\John%20Videos\PopDots%20-%20Part%202%20(best).wmv" TargetMode="External"/><Relationship Id="rId2" Type="http://schemas.openxmlformats.org/officeDocument/2006/relationships/video" Target="file:///D:\John%20Videos\PopDots%20-%20Part%202%20(best).wm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509120"/>
            <a:ext cx="8229600" cy="1584176"/>
          </a:xfrm>
        </p:spPr>
        <p:txBody>
          <a:bodyPr/>
          <a:lstStyle/>
          <a:p>
            <a:r>
              <a:rPr lang="en-GB" dirty="0">
                <a:solidFill>
                  <a:schemeClr val="accent2">
                    <a:lumMod val="75000"/>
                  </a:schemeClr>
                </a:solidFill>
              </a:rPr>
              <a:t/>
            </a:r>
            <a:br>
              <a:rPr lang="en-GB" dirty="0">
                <a:solidFill>
                  <a:schemeClr val="accent2">
                    <a:lumMod val="75000"/>
                  </a:schemeClr>
                </a:solidFill>
              </a:rPr>
            </a:br>
            <a:r>
              <a:rPr lang="en-GB" b="1" dirty="0" smtClean="0">
                <a:solidFill>
                  <a:schemeClr val="accent2">
                    <a:lumMod val="75000"/>
                  </a:schemeClr>
                </a:solidFill>
              </a:rPr>
              <a:t>Healthy </a:t>
            </a:r>
            <a:r>
              <a:rPr lang="en-GB" b="1" dirty="0">
                <a:solidFill>
                  <a:schemeClr val="accent2">
                    <a:lumMod val="75000"/>
                  </a:schemeClr>
                </a:solidFill>
              </a:rPr>
              <a:t>Planet UK  </a:t>
            </a:r>
            <a:br>
              <a:rPr lang="en-GB" b="1" dirty="0">
                <a:solidFill>
                  <a:schemeClr val="accent2">
                    <a:lumMod val="75000"/>
                  </a:schemeClr>
                </a:solidFill>
              </a:rPr>
            </a:br>
            <a:r>
              <a:rPr lang="en-GB" b="1" dirty="0">
                <a:solidFill>
                  <a:schemeClr val="accent2">
                    <a:lumMod val="75000"/>
                  </a:schemeClr>
                </a:solidFill>
              </a:rPr>
              <a:t>1-2 March 2014</a:t>
            </a:r>
          </a:p>
        </p:txBody>
      </p:sp>
      <p:sp>
        <p:nvSpPr>
          <p:cNvPr id="3" name="Content Placeholder 2"/>
          <p:cNvSpPr>
            <a:spLocks noGrp="1"/>
          </p:cNvSpPr>
          <p:nvPr>
            <p:ph idx="1"/>
          </p:nvPr>
        </p:nvSpPr>
        <p:spPr>
          <a:xfrm>
            <a:off x="107504" y="116632"/>
            <a:ext cx="9036496" cy="4608512"/>
          </a:xfrm>
        </p:spPr>
        <p:txBody>
          <a:bodyPr/>
          <a:lstStyle/>
          <a:p>
            <a:pPr marL="0" indent="0" algn="ctr">
              <a:buNone/>
            </a:pPr>
            <a:r>
              <a:rPr lang="en-GB" sz="3600" b="1" dirty="0" smtClean="0">
                <a:solidFill>
                  <a:srgbClr val="FFFF00"/>
                </a:solidFill>
              </a:rPr>
              <a:t>Population, Sustainability and Reproductive Rights</a:t>
            </a:r>
          </a:p>
          <a:p>
            <a:pPr marL="0" indent="0" algn="ctr">
              <a:buNone/>
            </a:pPr>
            <a:endParaRPr lang="en-GB" b="1" dirty="0">
              <a:solidFill>
                <a:srgbClr val="FFFF00"/>
              </a:solidFill>
            </a:endParaRPr>
          </a:p>
          <a:p>
            <a:pPr marL="0" indent="0" algn="ctr">
              <a:buNone/>
            </a:pPr>
            <a:r>
              <a:rPr lang="en-GB" sz="2800" b="1" dirty="0" smtClean="0">
                <a:solidFill>
                  <a:schemeClr val="accent2">
                    <a:lumMod val="75000"/>
                  </a:schemeClr>
                </a:solidFill>
              </a:rPr>
              <a:t>Population &amp; </a:t>
            </a:r>
            <a:r>
              <a:rPr lang="en-GB" sz="2800" b="1" dirty="0">
                <a:solidFill>
                  <a:schemeClr val="accent2">
                    <a:lumMod val="75000"/>
                  </a:schemeClr>
                </a:solidFill>
              </a:rPr>
              <a:t>S</a:t>
            </a:r>
            <a:r>
              <a:rPr lang="en-GB" sz="2800" b="1" dirty="0" smtClean="0">
                <a:solidFill>
                  <a:schemeClr val="accent2">
                    <a:lumMod val="75000"/>
                  </a:schemeClr>
                </a:solidFill>
              </a:rPr>
              <a:t>ustainability: Stephen Bown</a:t>
            </a:r>
          </a:p>
          <a:p>
            <a:pPr marL="0" indent="0" algn="ctr">
              <a:buNone/>
            </a:pPr>
            <a:r>
              <a:rPr lang="en-GB" sz="2400" b="1" dirty="0" smtClean="0">
                <a:solidFill>
                  <a:schemeClr val="accent2">
                    <a:lumMod val="75000"/>
                  </a:schemeClr>
                </a:solidFill>
                <a:hlinkClick r:id="rId2"/>
              </a:rPr>
              <a:t>www.populationmatters.org</a:t>
            </a:r>
            <a:endParaRPr lang="en-GB" b="1" dirty="0" smtClean="0">
              <a:solidFill>
                <a:schemeClr val="accent2">
                  <a:lumMod val="75000"/>
                </a:schemeClr>
              </a:solidFill>
            </a:endParaRPr>
          </a:p>
          <a:p>
            <a:pPr marL="0" indent="0" algn="ctr">
              <a:buNone/>
            </a:pPr>
            <a:endParaRPr lang="en-GB" sz="2800" b="1" dirty="0" smtClean="0">
              <a:solidFill>
                <a:schemeClr val="accent2">
                  <a:lumMod val="75000"/>
                </a:schemeClr>
              </a:solidFill>
            </a:endParaRPr>
          </a:p>
          <a:p>
            <a:pPr marL="0" indent="0" algn="ctr">
              <a:buNone/>
            </a:pPr>
            <a:r>
              <a:rPr lang="en-GB" sz="2800" b="1" dirty="0" smtClean="0">
                <a:solidFill>
                  <a:schemeClr val="accent2">
                    <a:lumMod val="75000"/>
                  </a:schemeClr>
                </a:solidFill>
              </a:rPr>
              <a:t>Reproductive </a:t>
            </a:r>
            <a:r>
              <a:rPr lang="en-GB" sz="2800" b="1" dirty="0">
                <a:solidFill>
                  <a:schemeClr val="accent2">
                    <a:lumMod val="75000"/>
                  </a:schemeClr>
                </a:solidFill>
              </a:rPr>
              <a:t>R</a:t>
            </a:r>
            <a:r>
              <a:rPr lang="en-GB" sz="2800" b="1" dirty="0" smtClean="0">
                <a:solidFill>
                  <a:schemeClr val="accent2">
                    <a:lumMod val="75000"/>
                  </a:schemeClr>
                </a:solidFill>
              </a:rPr>
              <a:t>ights: Felicia Yeung</a:t>
            </a:r>
          </a:p>
          <a:p>
            <a:pPr marL="0" indent="0" algn="ctr">
              <a:buNone/>
            </a:pPr>
            <a:r>
              <a:rPr lang="en-GB" sz="2000" b="1" dirty="0" err="1" smtClean="0">
                <a:solidFill>
                  <a:schemeClr val="accent2">
                    <a:lumMod val="75000"/>
                  </a:schemeClr>
                </a:solidFill>
              </a:rPr>
              <a:t>Medsin</a:t>
            </a:r>
            <a:r>
              <a:rPr lang="en-GB" sz="2000" b="1" dirty="0" smtClean="0">
                <a:solidFill>
                  <a:schemeClr val="accent2">
                    <a:lumMod val="75000"/>
                  </a:schemeClr>
                </a:solidFill>
              </a:rPr>
              <a:t>-UK </a:t>
            </a:r>
            <a:r>
              <a:rPr lang="en-GB" sz="2000" b="1" dirty="0">
                <a:solidFill>
                  <a:schemeClr val="accent2">
                    <a:lumMod val="75000"/>
                  </a:schemeClr>
                </a:solidFill>
              </a:rPr>
              <a:t>Director of Branch Affairs</a:t>
            </a:r>
          </a:p>
          <a:p>
            <a:pPr marL="0" indent="0" algn="ctr">
              <a:buNone/>
            </a:pPr>
            <a:r>
              <a:rPr lang="en-GB" sz="2400" b="1" dirty="0" smtClean="0">
                <a:solidFill>
                  <a:schemeClr val="accent2">
                    <a:lumMod val="75000"/>
                  </a:schemeClr>
                </a:solidFill>
                <a:hlinkClick r:id="rId3"/>
              </a:rPr>
              <a:t>www.medsin.org</a:t>
            </a:r>
            <a:endParaRPr lang="en-GB" b="1" dirty="0">
              <a:solidFill>
                <a:srgbClr val="FFFF00"/>
              </a:solidFill>
            </a:endParaRPr>
          </a:p>
        </p:txBody>
      </p:sp>
      <p:sp>
        <p:nvSpPr>
          <p:cNvPr id="4" name="Date Placeholder 3"/>
          <p:cNvSpPr>
            <a:spLocks noGrp="1"/>
          </p:cNvSpPr>
          <p:nvPr>
            <p:ph type="dt" sz="half" idx="10"/>
          </p:nvPr>
        </p:nvSpPr>
        <p:spPr/>
        <p:txBody>
          <a:bodyPr/>
          <a:lstStyle/>
          <a:p>
            <a:pPr>
              <a:defRPr/>
            </a:pPr>
            <a:r>
              <a:rPr lang="en-GB" dirty="0" smtClean="0"/>
              <a:t>Slide </a:t>
            </a:r>
            <a:fld id="{7299DFD8-D640-469F-9018-282D3824C8E4}" type="slidenum">
              <a:rPr lang="en-GB" smtClean="0"/>
              <a:pPr>
                <a:defRPr/>
              </a:pPr>
              <a:t>1</a:t>
            </a:fld>
            <a:endParaRPr lang="en-GB" dirty="0" smtClean="0"/>
          </a:p>
          <a:p>
            <a:pPr>
              <a:defRPr/>
            </a:pPr>
            <a:endParaRPr lang="en-GB" dirty="0"/>
          </a:p>
        </p:txBody>
      </p:sp>
      <p:sp>
        <p:nvSpPr>
          <p:cNvPr id="5" name="TextBox 4"/>
          <p:cNvSpPr txBox="1"/>
          <p:nvPr/>
        </p:nvSpPr>
        <p:spPr>
          <a:xfrm>
            <a:off x="10366919" y="415298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975132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opulationmatters.org/graphics/rabbits_bo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6031"/>
            <a:ext cx="5711701" cy="671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3208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b="1" dirty="0" smtClean="0">
                <a:solidFill>
                  <a:srgbClr val="FFFF00"/>
                </a:solidFill>
              </a:rPr>
              <a:t>What determines how many people the Earth can support?</a:t>
            </a:r>
            <a:endParaRPr lang="en-GB" b="1" dirty="0">
              <a:solidFill>
                <a:srgbClr val="FFFF00"/>
              </a:solidFill>
            </a:endParaRPr>
          </a:p>
        </p:txBody>
      </p:sp>
      <p:sp>
        <p:nvSpPr>
          <p:cNvPr id="3" name="Content Placeholder 2"/>
          <p:cNvSpPr>
            <a:spLocks noGrp="1"/>
          </p:cNvSpPr>
          <p:nvPr>
            <p:ph idx="1"/>
          </p:nvPr>
        </p:nvSpPr>
        <p:spPr>
          <a:xfrm>
            <a:off x="179512" y="1844824"/>
            <a:ext cx="8784976" cy="4525963"/>
          </a:xfrm>
        </p:spPr>
        <p:txBody>
          <a:bodyPr/>
          <a:lstStyle/>
          <a:p>
            <a:r>
              <a:rPr lang="en-GB" sz="2800" b="1" dirty="0" smtClean="0">
                <a:solidFill>
                  <a:schemeClr val="bg1"/>
                </a:solidFill>
              </a:rPr>
              <a:t>The quality of life that is considered acceptable </a:t>
            </a:r>
          </a:p>
          <a:p>
            <a:r>
              <a:rPr lang="en-GB" sz="2800" b="1" dirty="0" smtClean="0">
                <a:solidFill>
                  <a:schemeClr val="bg1"/>
                </a:solidFill>
              </a:rPr>
              <a:t>What we eat &amp; drink</a:t>
            </a:r>
          </a:p>
          <a:p>
            <a:pPr marL="0" indent="0">
              <a:buNone/>
            </a:pPr>
            <a:r>
              <a:rPr lang="en-GB" sz="2400" b="1" i="1" dirty="0" smtClean="0">
                <a:solidFill>
                  <a:schemeClr val="bg1"/>
                </a:solidFill>
              </a:rPr>
              <a:t>	On a vegetarian diet, larger numbers can be fed</a:t>
            </a:r>
          </a:p>
          <a:p>
            <a:r>
              <a:rPr lang="en-GB" sz="2800" b="1" dirty="0" smtClean="0">
                <a:solidFill>
                  <a:schemeClr val="bg1"/>
                </a:solidFill>
              </a:rPr>
              <a:t>What we do</a:t>
            </a:r>
          </a:p>
          <a:p>
            <a:pPr marL="0" indent="0">
              <a:buNone/>
            </a:pPr>
            <a:r>
              <a:rPr lang="en-GB" sz="2400" b="1" i="1" dirty="0" smtClean="0">
                <a:solidFill>
                  <a:schemeClr val="bg1"/>
                </a:solidFill>
              </a:rPr>
              <a:t>	Restraint in the use of irreplaceable resources</a:t>
            </a:r>
          </a:p>
          <a:p>
            <a:r>
              <a:rPr lang="en-GB" sz="2800" b="1" dirty="0" smtClean="0">
                <a:solidFill>
                  <a:schemeClr val="bg1"/>
                </a:solidFill>
              </a:rPr>
              <a:t>The balance between humans and all other animal and plant life</a:t>
            </a:r>
          </a:p>
          <a:p>
            <a:pPr marL="0" indent="0">
              <a:buNone/>
            </a:pPr>
            <a:r>
              <a:rPr lang="en-GB" sz="2400" b="1" i="1" dirty="0" smtClean="0">
                <a:solidFill>
                  <a:schemeClr val="bg1"/>
                </a:solidFill>
              </a:rPr>
              <a:t>	In </a:t>
            </a:r>
            <a:r>
              <a:rPr lang="en-GB" sz="2400" b="1" i="1" dirty="0">
                <a:solidFill>
                  <a:schemeClr val="bg1"/>
                </a:solidFill>
              </a:rPr>
              <a:t>the </a:t>
            </a:r>
            <a:r>
              <a:rPr lang="en-GB" sz="2400" b="1" i="1" dirty="0" smtClean="0">
                <a:solidFill>
                  <a:schemeClr val="bg1"/>
                </a:solidFill>
              </a:rPr>
              <a:t>natural balance </a:t>
            </a:r>
            <a:r>
              <a:rPr lang="en-GB" sz="2400" b="1" i="1" dirty="0">
                <a:solidFill>
                  <a:schemeClr val="bg1"/>
                </a:solidFill>
              </a:rPr>
              <a:t>of </a:t>
            </a:r>
            <a:r>
              <a:rPr lang="en-GB" sz="2400" b="1" i="1" dirty="0" smtClean="0">
                <a:solidFill>
                  <a:schemeClr val="bg1"/>
                </a:solidFill>
              </a:rPr>
              <a:t>nature, any major changes 	are made at our peril</a:t>
            </a:r>
          </a:p>
          <a:p>
            <a:endParaRPr lang="en-GB" dirty="0"/>
          </a:p>
        </p:txBody>
      </p:sp>
    </p:spTree>
    <p:extLst>
      <p:ext uri="{BB962C8B-B14F-4D97-AF65-F5344CB8AC3E}">
        <p14:creationId xmlns:p14="http://schemas.microsoft.com/office/powerpoint/2010/main" val="9906303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xfrm>
            <a:off x="6588125" y="6308725"/>
            <a:ext cx="2133600" cy="476250"/>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mtClean="0">
                <a:solidFill>
                  <a:srgbClr val="006666"/>
                </a:solidFill>
              </a:rPr>
              <a:t> </a:t>
            </a:r>
          </a:p>
        </p:txBody>
      </p:sp>
      <p:sp>
        <p:nvSpPr>
          <p:cNvPr id="41988" name="Rectangle 2"/>
          <p:cNvSpPr>
            <a:spLocks noGrp="1" noChangeArrowheads="1"/>
          </p:cNvSpPr>
          <p:nvPr>
            <p:ph type="title"/>
          </p:nvPr>
        </p:nvSpPr>
        <p:spPr>
          <a:xfrm>
            <a:off x="467544" y="274638"/>
            <a:ext cx="8219256" cy="1570186"/>
          </a:xfrm>
          <a:solidFill>
            <a:schemeClr val="accent1">
              <a:alpha val="49019"/>
            </a:schemeClr>
          </a:solidFill>
        </p:spPr>
        <p:txBody>
          <a:bodyPr/>
          <a:lstStyle/>
          <a:p>
            <a:pPr eaLnBrk="1" hangingPunct="1"/>
            <a:r>
              <a:rPr lang="en-US" b="1" dirty="0" smtClean="0">
                <a:solidFill>
                  <a:srgbClr val="FFFF00"/>
                </a:solidFill>
              </a:rPr>
              <a:t>Consequences of more people and over consumption</a:t>
            </a:r>
            <a:r>
              <a:rPr lang="en-US" sz="3200" b="1" dirty="0" smtClean="0">
                <a:solidFill>
                  <a:srgbClr val="FFFF00"/>
                </a:solidFill>
              </a:rPr>
              <a:t/>
            </a:r>
            <a:br>
              <a:rPr lang="en-US" sz="3200" b="1" dirty="0" smtClean="0">
                <a:solidFill>
                  <a:srgbClr val="FFFF00"/>
                </a:solidFill>
              </a:rPr>
            </a:br>
            <a:r>
              <a:rPr lang="en-US" sz="3200" b="1" i="1" dirty="0" smtClean="0">
                <a:solidFill>
                  <a:srgbClr val="FFFF00"/>
                </a:solidFill>
              </a:rPr>
              <a:t>Threats to limited resources</a:t>
            </a:r>
          </a:p>
        </p:txBody>
      </p:sp>
      <p:sp>
        <p:nvSpPr>
          <p:cNvPr id="41989" name="Rectangle 3"/>
          <p:cNvSpPr>
            <a:spLocks noGrp="1" noChangeArrowheads="1"/>
          </p:cNvSpPr>
          <p:nvPr>
            <p:ph type="body" idx="1"/>
          </p:nvPr>
        </p:nvSpPr>
        <p:spPr>
          <a:xfrm>
            <a:off x="467544" y="2332037"/>
            <a:ext cx="8229600" cy="4525963"/>
          </a:xfrm>
        </p:spPr>
        <p:txBody>
          <a:bodyPr/>
          <a:lstStyle/>
          <a:p>
            <a:pPr marL="0" indent="0" eaLnBrk="1" hangingPunct="1">
              <a:buNone/>
            </a:pPr>
            <a:r>
              <a:rPr lang="en-US" b="1" dirty="0" smtClean="0">
                <a:solidFill>
                  <a:schemeClr val="bg1"/>
                </a:solidFill>
              </a:rPr>
              <a:t>Water</a:t>
            </a:r>
          </a:p>
          <a:p>
            <a:pPr marL="0" indent="0" eaLnBrk="1" hangingPunct="1">
              <a:buNone/>
            </a:pPr>
            <a:r>
              <a:rPr lang="en-US" b="1" dirty="0">
                <a:solidFill>
                  <a:schemeClr val="bg1"/>
                </a:solidFill>
              </a:rPr>
              <a:t>A</a:t>
            </a:r>
            <a:r>
              <a:rPr lang="en-US" b="1" dirty="0" smtClean="0">
                <a:solidFill>
                  <a:schemeClr val="bg1"/>
                </a:solidFill>
              </a:rPr>
              <a:t>gricultural land area</a:t>
            </a:r>
            <a:endParaRPr lang="en-US" b="1" dirty="0">
              <a:solidFill>
                <a:schemeClr val="bg1"/>
              </a:solidFill>
            </a:endParaRPr>
          </a:p>
          <a:p>
            <a:pPr marL="0" indent="0" eaLnBrk="1" hangingPunct="1">
              <a:buNone/>
            </a:pPr>
            <a:r>
              <a:rPr lang="en-US" b="1" dirty="0" smtClean="0">
                <a:solidFill>
                  <a:schemeClr val="bg1"/>
                </a:solidFill>
              </a:rPr>
              <a:t>Fish stocks (freshwater and sea)</a:t>
            </a:r>
            <a:endParaRPr lang="en-US" b="1" dirty="0">
              <a:solidFill>
                <a:schemeClr val="bg1"/>
              </a:solidFill>
            </a:endParaRPr>
          </a:p>
          <a:p>
            <a:pPr marL="0" indent="0" eaLnBrk="1" hangingPunct="1">
              <a:buNone/>
            </a:pPr>
            <a:r>
              <a:rPr lang="en-US" b="1" dirty="0" smtClean="0">
                <a:solidFill>
                  <a:schemeClr val="bg1"/>
                </a:solidFill>
              </a:rPr>
              <a:t>Energy from fossil fuels</a:t>
            </a:r>
          </a:p>
          <a:p>
            <a:pPr marL="0" indent="0" eaLnBrk="1" hangingPunct="1">
              <a:buNone/>
            </a:pPr>
            <a:r>
              <a:rPr lang="en-US" b="1" dirty="0">
                <a:solidFill>
                  <a:schemeClr val="bg1"/>
                </a:solidFill>
              </a:rPr>
              <a:t>M</a:t>
            </a:r>
            <a:r>
              <a:rPr lang="en-US" b="1" dirty="0" smtClean="0">
                <a:solidFill>
                  <a:schemeClr val="bg1"/>
                </a:solidFill>
              </a:rPr>
              <a:t>ineral and plant resources</a:t>
            </a:r>
          </a:p>
          <a:p>
            <a:pPr marL="0" indent="0" eaLnBrk="1" hangingPunct="1">
              <a:buNone/>
            </a:pPr>
            <a:r>
              <a:rPr lang="en-US" b="1" dirty="0">
                <a:solidFill>
                  <a:schemeClr val="bg1"/>
                </a:solidFill>
              </a:rPr>
              <a:t>Biodiversity and wild life </a:t>
            </a:r>
            <a:r>
              <a:rPr lang="en-US" b="1" dirty="0" smtClean="0">
                <a:solidFill>
                  <a:schemeClr val="bg1"/>
                </a:solidFill>
              </a:rPr>
              <a:t>habitats</a:t>
            </a:r>
          </a:p>
          <a:p>
            <a:pPr marL="0" indent="0" eaLnBrk="1" hangingPunct="1">
              <a:buNone/>
            </a:pPr>
            <a:endParaRPr lang="en-US" dirty="0" smtClean="0"/>
          </a:p>
        </p:txBody>
      </p:sp>
    </p:spTree>
    <p:extLst>
      <p:ext uri="{BB962C8B-B14F-4D97-AF65-F5344CB8AC3E}">
        <p14:creationId xmlns:p14="http://schemas.microsoft.com/office/powerpoint/2010/main" val="18195382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96" y="23563"/>
            <a:ext cx="8568952" cy="1096108"/>
          </a:xfrm>
        </p:spPr>
        <p:txBody>
          <a:bodyPr/>
          <a:lstStyle/>
          <a:p>
            <a:r>
              <a:rPr lang="en-GB" sz="3200" b="1" dirty="0" smtClean="0">
                <a:solidFill>
                  <a:srgbClr val="FFFF00"/>
                </a:solidFill>
              </a:rPr>
              <a:t>How many people can the planet support?</a:t>
            </a:r>
            <a:endParaRPr lang="en-GB" sz="3200" b="1" dirty="0">
              <a:solidFill>
                <a:srgbClr val="FFFF00"/>
              </a:solidFill>
            </a:endParaRPr>
          </a:p>
        </p:txBody>
      </p:sp>
      <p:pic>
        <p:nvPicPr>
          <p:cNvPr id="25602"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62908"/>
            <a:ext cx="6840761" cy="4868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6093296"/>
            <a:ext cx="6984776" cy="400110"/>
          </a:xfrm>
          <a:prstGeom prst="rect">
            <a:avLst/>
          </a:prstGeom>
          <a:noFill/>
        </p:spPr>
        <p:txBody>
          <a:bodyPr wrap="square" rtlCol="0">
            <a:spAutoFit/>
          </a:bodyPr>
          <a:lstStyle/>
          <a:p>
            <a:pPr marL="0" marR="0">
              <a:spcBef>
                <a:spcPts val="0"/>
              </a:spcBef>
              <a:spcAft>
                <a:spcPts val="0"/>
              </a:spcAft>
            </a:pPr>
            <a:r>
              <a:rPr lang="en-GB" sz="2000" b="1" i="1" dirty="0">
                <a:solidFill>
                  <a:srgbClr val="FFFF00"/>
                </a:solidFill>
                <a:latin typeface="arial"/>
              </a:rPr>
              <a:t>Global Footprint </a:t>
            </a:r>
            <a:r>
              <a:rPr lang="en-GB" sz="2000" b="1" i="1" dirty="0" smtClean="0">
                <a:solidFill>
                  <a:srgbClr val="FFFF00"/>
                </a:solidFill>
                <a:latin typeface="arial"/>
              </a:rPr>
              <a:t>Network    </a:t>
            </a:r>
            <a:r>
              <a:rPr lang="en-GB" sz="2000" i="1" dirty="0" smtClean="0">
                <a:solidFill>
                  <a:srgbClr val="444444"/>
                </a:solidFill>
                <a:latin typeface="arial"/>
              </a:rPr>
              <a:t>www.</a:t>
            </a:r>
            <a:r>
              <a:rPr lang="en-GB" sz="2000" b="1" i="1" dirty="0" smtClean="0">
                <a:solidFill>
                  <a:srgbClr val="444444"/>
                </a:solidFill>
                <a:latin typeface="arial"/>
              </a:rPr>
              <a:t>footprintnetwork</a:t>
            </a:r>
            <a:r>
              <a:rPr lang="en-GB" sz="2000" i="1" dirty="0" smtClean="0">
                <a:solidFill>
                  <a:srgbClr val="444444"/>
                </a:solidFill>
                <a:latin typeface="arial"/>
              </a:rPr>
              <a:t>.org</a:t>
            </a:r>
            <a:r>
              <a:rPr lang="en-GB" sz="2000" i="1" dirty="0">
                <a:solidFill>
                  <a:srgbClr val="444444"/>
                </a:solidFill>
                <a:latin typeface="arial"/>
              </a:rPr>
              <a:t>/</a:t>
            </a:r>
            <a:endParaRPr lang="en-GB" sz="2000" b="0" dirty="0">
              <a:solidFill>
                <a:srgbClr val="444444"/>
              </a:solidFill>
              <a:effectLst/>
              <a:latin typeface="arial"/>
            </a:endParaRPr>
          </a:p>
        </p:txBody>
      </p:sp>
    </p:spTree>
    <p:extLst>
      <p:ext uri="{BB962C8B-B14F-4D97-AF65-F5344CB8AC3E}">
        <p14:creationId xmlns:p14="http://schemas.microsoft.com/office/powerpoint/2010/main" val="10857755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solidFill>
                  <a:srgbClr val="FFFF00"/>
                </a:solidFill>
              </a:rPr>
              <a:t>WHAT CAN TECHNOLOGY DO?</a:t>
            </a:r>
            <a:endParaRPr lang="en-GB" sz="4000" b="1" dirty="0">
              <a:solidFill>
                <a:srgbClr val="FFFF00"/>
              </a:solidFill>
            </a:endParaRPr>
          </a:p>
        </p:txBody>
      </p:sp>
      <p:sp>
        <p:nvSpPr>
          <p:cNvPr id="3" name="Content Placeholder 2"/>
          <p:cNvSpPr>
            <a:spLocks noGrp="1"/>
          </p:cNvSpPr>
          <p:nvPr>
            <p:ph idx="1"/>
          </p:nvPr>
        </p:nvSpPr>
        <p:spPr>
          <a:xfrm>
            <a:off x="395536" y="1484784"/>
            <a:ext cx="8229600" cy="4525963"/>
          </a:xfrm>
        </p:spPr>
        <p:txBody>
          <a:bodyPr/>
          <a:lstStyle/>
          <a:p>
            <a:pPr marL="0" indent="0">
              <a:buNone/>
            </a:pPr>
            <a:r>
              <a:rPr lang="en-GB" b="1" dirty="0" smtClean="0">
                <a:solidFill>
                  <a:schemeClr val="bg1"/>
                </a:solidFill>
              </a:rPr>
              <a:t>Reduce dependence on fossil fuels</a:t>
            </a:r>
          </a:p>
          <a:p>
            <a:pPr marL="0" indent="0">
              <a:buNone/>
            </a:pPr>
            <a:r>
              <a:rPr lang="en-GB" b="1" dirty="0" smtClean="0">
                <a:solidFill>
                  <a:schemeClr val="bg1"/>
                </a:solidFill>
              </a:rPr>
              <a:t>Reduce energy consumption</a:t>
            </a:r>
          </a:p>
          <a:p>
            <a:pPr marL="0" indent="0">
              <a:buNone/>
            </a:pPr>
            <a:r>
              <a:rPr lang="en-GB" b="1" dirty="0" smtClean="0">
                <a:solidFill>
                  <a:schemeClr val="bg1"/>
                </a:solidFill>
              </a:rPr>
              <a:t>Increase efficiency of food production &amp; distribution</a:t>
            </a:r>
          </a:p>
          <a:p>
            <a:pPr marL="0" indent="0">
              <a:buNone/>
            </a:pPr>
            <a:r>
              <a:rPr lang="en-GB" b="1" dirty="0" smtClean="0">
                <a:solidFill>
                  <a:schemeClr val="bg1"/>
                </a:solidFill>
              </a:rPr>
              <a:t>Manage the use of water</a:t>
            </a:r>
          </a:p>
          <a:p>
            <a:pPr marL="0" indent="0" algn="ctr">
              <a:buNone/>
            </a:pPr>
            <a:r>
              <a:rPr lang="en-GB" b="1" i="1" dirty="0">
                <a:solidFill>
                  <a:srgbClr val="FF0000"/>
                </a:solidFill>
              </a:rPr>
              <a:t>How well can technology compensate for the negative pressures of over population and over consumption?</a:t>
            </a:r>
          </a:p>
          <a:p>
            <a:pPr marL="0" indent="0">
              <a:buNone/>
            </a:pPr>
            <a:endParaRPr lang="en-GB" dirty="0"/>
          </a:p>
        </p:txBody>
      </p:sp>
    </p:spTree>
    <p:extLst>
      <p:ext uri="{BB962C8B-B14F-4D97-AF65-F5344CB8AC3E}">
        <p14:creationId xmlns:p14="http://schemas.microsoft.com/office/powerpoint/2010/main" val="1899432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3" y="188640"/>
            <a:ext cx="8354065" cy="244624"/>
          </a:xfrm>
        </p:spPr>
        <p:txBody>
          <a:bodyPr/>
          <a:lstStyle/>
          <a:p>
            <a:pPr marL="0" indent="0" algn="ctr">
              <a:buNone/>
            </a:pPr>
            <a:r>
              <a:rPr lang="en-GB" b="1" dirty="0" smtClean="0">
                <a:solidFill>
                  <a:srgbClr val="FFFF00"/>
                </a:solidFill>
              </a:rPr>
              <a:t>Equating impact of one extra person to  reducing consumption by existing individuals</a:t>
            </a:r>
            <a:endParaRPr lang="en-GB" b="1" dirty="0">
              <a:solidFill>
                <a:srgbClr val="FFFF00"/>
              </a:solidFill>
            </a:endParaRPr>
          </a:p>
        </p:txBody>
      </p:sp>
      <p:sp>
        <p:nvSpPr>
          <p:cNvPr id="5" name="Date Placeholder 4"/>
          <p:cNvSpPr>
            <a:spLocks noGrp="1"/>
          </p:cNvSpPr>
          <p:nvPr>
            <p:ph type="dt" sz="half" idx="10"/>
          </p:nvPr>
        </p:nvSpPr>
        <p:spPr/>
        <p:txBody>
          <a:bodyPr/>
          <a:lstStyle/>
          <a:p>
            <a:pPr>
              <a:defRPr/>
            </a:pPr>
            <a:r>
              <a:rPr lang="en-GB" smtClean="0"/>
              <a:t>Slide </a:t>
            </a:r>
            <a:fld id="{6E3D3209-FFC6-446D-B727-08518863D6A6}" type="slidenum">
              <a:rPr lang="en-GB" smtClean="0"/>
              <a:pPr>
                <a:defRPr/>
              </a:pPr>
              <a:t>15</a:t>
            </a:fld>
            <a:endParaRPr lang="en-GB" smtClean="0"/>
          </a:p>
          <a:p>
            <a:pPr>
              <a:defRPr/>
            </a:pPr>
            <a:endParaRPr lang="en-GB"/>
          </a:p>
        </p:txBody>
      </p:sp>
      <p:sp>
        <p:nvSpPr>
          <p:cNvPr id="6" name="Rectangle 5"/>
          <p:cNvSpPr/>
          <p:nvPr/>
        </p:nvSpPr>
        <p:spPr>
          <a:xfrm>
            <a:off x="179512" y="1628800"/>
            <a:ext cx="8856984" cy="3970318"/>
          </a:xfrm>
          <a:prstGeom prst="rect">
            <a:avLst/>
          </a:prstGeom>
        </p:spPr>
        <p:txBody>
          <a:bodyPr wrap="square">
            <a:spAutoFit/>
          </a:bodyPr>
          <a:lstStyle/>
          <a:p>
            <a:r>
              <a:rPr lang="en-GB" b="1" dirty="0" smtClean="0">
                <a:solidFill>
                  <a:schemeClr val="accent3"/>
                </a:solidFill>
              </a:rPr>
              <a:t>Practical, available, environmentally-friendly</a:t>
            </a:r>
            <a:r>
              <a:rPr lang="en-GB" b="1" dirty="0">
                <a:solidFill>
                  <a:schemeClr val="accent3"/>
                </a:solidFill>
              </a:rPr>
              <a:t>’ actions</a:t>
            </a:r>
            <a:r>
              <a:rPr lang="en-GB" b="1" dirty="0" smtClean="0">
                <a:solidFill>
                  <a:schemeClr val="accent3"/>
                </a:solidFill>
              </a:rPr>
              <a:t> to reduce consumption:</a:t>
            </a:r>
          </a:p>
          <a:p>
            <a:endParaRPr lang="en-GB" b="1" dirty="0">
              <a:solidFill>
                <a:schemeClr val="accent3"/>
              </a:solidFill>
            </a:endParaRPr>
          </a:p>
          <a:p>
            <a:r>
              <a:rPr lang="en-GB" b="1" dirty="0">
                <a:solidFill>
                  <a:schemeClr val="accent3"/>
                </a:solidFill>
              </a:rPr>
              <a:t>F</a:t>
            </a:r>
            <a:r>
              <a:rPr lang="en-GB" b="1" dirty="0" smtClean="0">
                <a:solidFill>
                  <a:schemeClr val="accent3"/>
                </a:solidFill>
              </a:rPr>
              <a:t>uel-efficient </a:t>
            </a:r>
            <a:r>
              <a:rPr lang="en-GB" b="1" dirty="0">
                <a:solidFill>
                  <a:schemeClr val="accent3"/>
                </a:solidFill>
              </a:rPr>
              <a:t>car; </a:t>
            </a:r>
            <a:r>
              <a:rPr lang="en-GB" b="1" dirty="0" smtClean="0">
                <a:solidFill>
                  <a:schemeClr val="accent3"/>
                </a:solidFill>
              </a:rPr>
              <a:t>halving annual </a:t>
            </a:r>
            <a:r>
              <a:rPr lang="en-GB" b="1" dirty="0">
                <a:solidFill>
                  <a:schemeClr val="accent3"/>
                </a:solidFill>
              </a:rPr>
              <a:t>car mileage; fitting </a:t>
            </a:r>
            <a:r>
              <a:rPr lang="en-GB" b="1" dirty="0" smtClean="0">
                <a:solidFill>
                  <a:schemeClr val="accent3"/>
                </a:solidFill>
              </a:rPr>
              <a:t>double glazing and </a:t>
            </a:r>
            <a:r>
              <a:rPr lang="en-GB" b="1" dirty="0">
                <a:solidFill>
                  <a:schemeClr val="accent3"/>
                </a:solidFill>
              </a:rPr>
              <a:t>low-energy </a:t>
            </a:r>
            <a:r>
              <a:rPr lang="en-GB" b="1" dirty="0" smtClean="0">
                <a:solidFill>
                  <a:schemeClr val="accent3"/>
                </a:solidFill>
              </a:rPr>
              <a:t>light-bulbs; recycling </a:t>
            </a:r>
            <a:r>
              <a:rPr lang="en-GB" b="1" dirty="0">
                <a:solidFill>
                  <a:schemeClr val="accent3"/>
                </a:solidFill>
              </a:rPr>
              <a:t>all paper, tin and glass - </a:t>
            </a:r>
            <a:r>
              <a:rPr lang="en-GB" b="1" dirty="0" smtClean="0">
                <a:solidFill>
                  <a:schemeClr val="accent3"/>
                </a:solidFill>
              </a:rPr>
              <a:t> individual </a:t>
            </a:r>
            <a:r>
              <a:rPr lang="en-GB" b="1" dirty="0">
                <a:solidFill>
                  <a:schemeClr val="accent3"/>
                </a:solidFill>
              </a:rPr>
              <a:t>over their lifetime could </a:t>
            </a:r>
            <a:r>
              <a:rPr lang="en-GB" b="1" dirty="0" smtClean="0">
                <a:solidFill>
                  <a:schemeClr val="accent3"/>
                </a:solidFill>
              </a:rPr>
              <a:t>curb carbon </a:t>
            </a:r>
            <a:r>
              <a:rPr lang="en-GB" b="1" dirty="0">
                <a:solidFill>
                  <a:schemeClr val="accent3"/>
                </a:solidFill>
              </a:rPr>
              <a:t>budget </a:t>
            </a:r>
            <a:r>
              <a:rPr lang="en-GB" b="1" dirty="0" smtClean="0">
                <a:solidFill>
                  <a:schemeClr val="accent3"/>
                </a:solidFill>
              </a:rPr>
              <a:t>by</a:t>
            </a:r>
          </a:p>
          <a:p>
            <a:endParaRPr lang="en-GB" b="1" dirty="0">
              <a:solidFill>
                <a:schemeClr val="accent3"/>
              </a:solidFill>
            </a:endParaRPr>
          </a:p>
          <a:p>
            <a:r>
              <a:rPr lang="en-GB" b="1" dirty="0" smtClean="0">
                <a:solidFill>
                  <a:schemeClr val="accent3"/>
                </a:solidFill>
              </a:rPr>
              <a:t> 	</a:t>
            </a:r>
            <a:r>
              <a:rPr lang="en-GB" sz="2400" b="1" dirty="0" smtClean="0">
                <a:solidFill>
                  <a:srgbClr val="FF0000"/>
                </a:solidFill>
              </a:rPr>
              <a:t>486 tonnes of carbon </a:t>
            </a:r>
            <a:r>
              <a:rPr lang="en-GB" b="1" dirty="0" smtClean="0">
                <a:solidFill>
                  <a:schemeClr val="accent3"/>
                </a:solidFill>
              </a:rPr>
              <a:t>(from a typical value of 1656 tonnes, 30%)</a:t>
            </a:r>
          </a:p>
          <a:p>
            <a:endParaRPr lang="en-GB" b="1" dirty="0">
              <a:solidFill>
                <a:schemeClr val="accent3"/>
              </a:solidFill>
            </a:endParaRPr>
          </a:p>
          <a:p>
            <a:r>
              <a:rPr lang="en-GB" b="1" dirty="0">
                <a:solidFill>
                  <a:schemeClr val="accent3"/>
                </a:solidFill>
              </a:rPr>
              <a:t>• </a:t>
            </a:r>
            <a:r>
              <a:rPr lang="en-GB" b="1" dirty="0" smtClean="0">
                <a:solidFill>
                  <a:schemeClr val="accent3"/>
                </a:solidFill>
              </a:rPr>
              <a:t>By a decision to </a:t>
            </a:r>
            <a:r>
              <a:rPr lang="en-GB" b="1" dirty="0">
                <a:solidFill>
                  <a:schemeClr val="accent3"/>
                </a:solidFill>
              </a:rPr>
              <a:t>have one less child, a woman </a:t>
            </a:r>
            <a:r>
              <a:rPr lang="en-GB" b="1" dirty="0" smtClean="0">
                <a:solidFill>
                  <a:schemeClr val="accent3"/>
                </a:solidFill>
              </a:rPr>
              <a:t>and her </a:t>
            </a:r>
            <a:r>
              <a:rPr lang="en-GB" b="1" dirty="0">
                <a:solidFill>
                  <a:schemeClr val="accent3"/>
                </a:solidFill>
              </a:rPr>
              <a:t>family would </a:t>
            </a:r>
            <a:r>
              <a:rPr lang="en-GB" b="1" dirty="0" smtClean="0">
                <a:solidFill>
                  <a:schemeClr val="accent3"/>
                </a:solidFill>
              </a:rPr>
              <a:t>save</a:t>
            </a:r>
          </a:p>
          <a:p>
            <a:r>
              <a:rPr lang="en-GB" b="1" dirty="0" smtClean="0">
                <a:solidFill>
                  <a:schemeClr val="accent3"/>
                </a:solidFill>
              </a:rPr>
              <a:t> </a:t>
            </a:r>
            <a:endParaRPr lang="en-GB" b="1" dirty="0">
              <a:solidFill>
                <a:schemeClr val="accent3"/>
              </a:solidFill>
            </a:endParaRPr>
          </a:p>
          <a:p>
            <a:r>
              <a:rPr lang="en-GB" b="1" dirty="0" smtClean="0">
                <a:solidFill>
                  <a:schemeClr val="accent3"/>
                </a:solidFill>
              </a:rPr>
              <a:t>	</a:t>
            </a:r>
            <a:r>
              <a:rPr lang="en-GB" sz="2400" b="1" dirty="0" smtClean="0">
                <a:solidFill>
                  <a:srgbClr val="FF0000"/>
                </a:solidFill>
              </a:rPr>
              <a:t>9,441 </a:t>
            </a:r>
            <a:r>
              <a:rPr lang="en-GB" sz="2400" b="1" dirty="0">
                <a:solidFill>
                  <a:srgbClr val="FF0000"/>
                </a:solidFill>
              </a:rPr>
              <a:t>tonnes </a:t>
            </a:r>
            <a:r>
              <a:rPr lang="en-GB" b="1" dirty="0" smtClean="0">
                <a:solidFill>
                  <a:schemeClr val="accent3"/>
                </a:solidFill>
              </a:rPr>
              <a:t>of carbon (includes emissions of descendants).</a:t>
            </a:r>
          </a:p>
          <a:p>
            <a:endParaRPr lang="en-GB" b="1" dirty="0">
              <a:solidFill>
                <a:schemeClr val="accent3"/>
              </a:solidFill>
            </a:endParaRPr>
          </a:p>
          <a:p>
            <a:r>
              <a:rPr lang="en-GB" sz="2400" b="1" i="1" dirty="0" smtClean="0">
                <a:solidFill>
                  <a:schemeClr val="accent3"/>
                </a:solidFill>
              </a:rPr>
              <a:t>20 x amount saved from </a:t>
            </a:r>
            <a:r>
              <a:rPr lang="en-GB" sz="2400" b="1" i="1" dirty="0">
                <a:solidFill>
                  <a:schemeClr val="accent3"/>
                </a:solidFill>
              </a:rPr>
              <a:t>all other </a:t>
            </a:r>
            <a:r>
              <a:rPr lang="en-GB" sz="2400" b="1" i="1" dirty="0" smtClean="0">
                <a:solidFill>
                  <a:schemeClr val="accent3"/>
                </a:solidFill>
              </a:rPr>
              <a:t>eco-actions combined!</a:t>
            </a:r>
          </a:p>
        </p:txBody>
      </p:sp>
      <p:sp>
        <p:nvSpPr>
          <p:cNvPr id="7" name="TextBox 6"/>
          <p:cNvSpPr txBox="1"/>
          <p:nvPr/>
        </p:nvSpPr>
        <p:spPr>
          <a:xfrm>
            <a:off x="1056345" y="6093296"/>
            <a:ext cx="6264696" cy="671571"/>
          </a:xfrm>
          <a:prstGeom prst="rect">
            <a:avLst/>
          </a:prstGeom>
          <a:noFill/>
        </p:spPr>
        <p:txBody>
          <a:bodyPr wrap="square" rtlCol="0">
            <a:spAutoFit/>
          </a:bodyPr>
          <a:lstStyle/>
          <a:p>
            <a:r>
              <a:rPr lang="en-GB" b="1" i="1" dirty="0">
                <a:solidFill>
                  <a:schemeClr val="accent3"/>
                </a:solidFill>
              </a:rPr>
              <a:t>http://</a:t>
            </a:r>
            <a:r>
              <a:rPr lang="en-GB" b="1" i="1" dirty="0" smtClean="0">
                <a:solidFill>
                  <a:schemeClr val="accent3"/>
                </a:solidFill>
              </a:rPr>
              <a:t>www.biologicaldiversity.org/campaigns/overpopulation/pdfs/OSUCarbonStudy.pdf</a:t>
            </a:r>
            <a:endParaRPr lang="en-GB" b="1" i="1" dirty="0">
              <a:solidFill>
                <a:schemeClr val="accent3"/>
              </a:solidFill>
            </a:endParaRPr>
          </a:p>
        </p:txBody>
      </p:sp>
    </p:spTree>
    <p:extLst>
      <p:ext uri="{BB962C8B-B14F-4D97-AF65-F5344CB8AC3E}">
        <p14:creationId xmlns:p14="http://schemas.microsoft.com/office/powerpoint/2010/main" val="22964916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GB" smtClean="0"/>
              <a:t>Slide </a:t>
            </a:r>
            <a:fld id="{7299DFD8-D640-469F-9018-282D3824C8E4}" type="slidenum">
              <a:rPr lang="en-GB" smtClean="0"/>
              <a:pPr>
                <a:defRPr/>
              </a:pPr>
              <a:t>16</a:t>
            </a:fld>
            <a:endParaRPr lang="en-GB" smtClean="0"/>
          </a:p>
          <a:p>
            <a:pPr>
              <a:defRPr/>
            </a:pPr>
            <a:endParaRPr lang="en-GB"/>
          </a:p>
        </p:txBody>
      </p:sp>
      <p:pic>
        <p:nvPicPr>
          <p:cNvPr id="53250" name="Picture 2" descr="F:\POP OFFSETTS 1.jpg"/>
          <p:cNvPicPr>
            <a:picLocks noChangeAspect="1" noChangeArrowheads="1"/>
          </p:cNvPicPr>
          <p:nvPr/>
        </p:nvPicPr>
        <p:blipFill>
          <a:blip r:embed="rId2" cstate="print"/>
          <a:srcRect/>
          <a:stretch>
            <a:fillRect/>
          </a:stretch>
        </p:blipFill>
        <p:spPr bwMode="auto">
          <a:xfrm>
            <a:off x="971600" y="260648"/>
            <a:ext cx="7200800" cy="5561058"/>
          </a:xfrm>
          <a:prstGeom prst="rect">
            <a:avLst/>
          </a:prstGeom>
          <a:noFill/>
        </p:spPr>
      </p:pic>
    </p:spTree>
    <p:extLst>
      <p:ext uri="{BB962C8B-B14F-4D97-AF65-F5344CB8AC3E}">
        <p14:creationId xmlns:p14="http://schemas.microsoft.com/office/powerpoint/2010/main" val="10884510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rPr>
              <a:t>People and the Planet</a:t>
            </a:r>
            <a:br>
              <a:rPr lang="en-GB" b="1" dirty="0" smtClean="0">
                <a:solidFill>
                  <a:srgbClr val="FFFF00"/>
                </a:solidFill>
              </a:rPr>
            </a:br>
            <a:r>
              <a:rPr lang="en-GB" sz="2800" b="1" dirty="0" smtClean="0">
                <a:solidFill>
                  <a:srgbClr val="FFFF00"/>
                </a:solidFill>
              </a:rPr>
              <a:t>(Royal Society report 2012)</a:t>
            </a:r>
            <a:endParaRPr lang="en-GB" sz="2800" b="1" dirty="0">
              <a:solidFill>
                <a:srgbClr val="FFFF00"/>
              </a:solidFill>
            </a:endParaRPr>
          </a:p>
        </p:txBody>
      </p:sp>
      <p:sp>
        <p:nvSpPr>
          <p:cNvPr id="3" name="Content Placeholder 2"/>
          <p:cNvSpPr>
            <a:spLocks noGrp="1"/>
          </p:cNvSpPr>
          <p:nvPr>
            <p:ph idx="1"/>
          </p:nvPr>
        </p:nvSpPr>
        <p:spPr/>
        <p:txBody>
          <a:bodyPr/>
          <a:lstStyle/>
          <a:p>
            <a:endParaRPr lang="en-GB" dirty="0" smtClean="0"/>
          </a:p>
          <a:p>
            <a:pPr marL="0" indent="0" algn="ctr">
              <a:buNone/>
            </a:pPr>
            <a:r>
              <a:rPr lang="en-GB" b="1" i="1" dirty="0" smtClean="0">
                <a:solidFill>
                  <a:schemeClr val="bg1"/>
                </a:solidFill>
              </a:rPr>
              <a:t>Rapid </a:t>
            </a:r>
            <a:r>
              <a:rPr lang="en-GB" b="1" i="1" dirty="0">
                <a:solidFill>
                  <a:schemeClr val="bg1"/>
                </a:solidFill>
              </a:rPr>
              <a:t>and widespread changes in the world’s human population, coupled with unprecedented levels of consumption present profound challenges to human health and wellbeing, and the natural environment.</a:t>
            </a:r>
          </a:p>
        </p:txBody>
      </p:sp>
      <p:sp>
        <p:nvSpPr>
          <p:cNvPr id="4" name="Date Placeholder 3"/>
          <p:cNvSpPr>
            <a:spLocks noGrp="1"/>
          </p:cNvSpPr>
          <p:nvPr>
            <p:ph type="dt" sz="half" idx="10"/>
          </p:nvPr>
        </p:nvSpPr>
        <p:spPr/>
        <p:txBody>
          <a:bodyPr/>
          <a:lstStyle/>
          <a:p>
            <a:pPr>
              <a:defRPr/>
            </a:pPr>
            <a:r>
              <a:rPr lang="en-GB" smtClean="0"/>
              <a:t>Slide </a:t>
            </a:r>
            <a:fld id="{7299DFD8-D640-469F-9018-282D3824C8E4}" type="slidenum">
              <a:rPr lang="en-GB" smtClean="0"/>
              <a:pPr>
                <a:defRPr/>
              </a:pPr>
              <a:t>17</a:t>
            </a:fld>
            <a:endParaRPr lang="en-GB" smtClean="0"/>
          </a:p>
          <a:p>
            <a:pPr>
              <a:defRPr/>
            </a:pPr>
            <a:endParaRPr lang="en-GB"/>
          </a:p>
        </p:txBody>
      </p:sp>
    </p:spTree>
    <p:extLst>
      <p:ext uri="{BB962C8B-B14F-4D97-AF65-F5344CB8AC3E}">
        <p14:creationId xmlns:p14="http://schemas.microsoft.com/office/powerpoint/2010/main" val="25791209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620688"/>
            <a:ext cx="8229600" cy="1143000"/>
          </a:xfrm>
        </p:spPr>
        <p:txBody>
          <a:bodyPr/>
          <a:lstStyle/>
          <a:p>
            <a:pPr eaLnBrk="1" hangingPunct="1"/>
            <a:r>
              <a:rPr lang="en-GB" b="1" dirty="0" smtClean="0">
                <a:solidFill>
                  <a:srgbClr val="FFFF00"/>
                </a:solidFill>
                <a:latin typeface="Arial Black" pitchFamily="34" charset="0"/>
              </a:rPr>
              <a:t>Threats to our environment </a:t>
            </a:r>
            <a:br>
              <a:rPr lang="en-GB" b="1" dirty="0" smtClean="0">
                <a:solidFill>
                  <a:srgbClr val="FFFF00"/>
                </a:solidFill>
                <a:latin typeface="Arial Black" pitchFamily="34" charset="0"/>
              </a:rPr>
            </a:br>
            <a:r>
              <a:rPr lang="en-GB" b="1" i="1" dirty="0" smtClean="0">
                <a:solidFill>
                  <a:srgbClr val="FFFF00"/>
                </a:solidFill>
                <a:latin typeface="Arial Black" pitchFamily="34" charset="0"/>
              </a:rPr>
              <a:t>Two sides of the same coin</a:t>
            </a:r>
          </a:p>
        </p:txBody>
      </p:sp>
      <p:pic>
        <p:nvPicPr>
          <p:cNvPr id="303108" name="Picture 4" descr="thin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68525"/>
            <a:ext cx="4032250" cy="392430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3109" name="Picture 5" descr="fatco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33600"/>
            <a:ext cx="3960813"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10" name="Text Box 6"/>
          <p:cNvSpPr txBox="1">
            <a:spLocks noChangeArrowheads="1"/>
          </p:cNvSpPr>
          <p:nvPr/>
        </p:nvSpPr>
        <p:spPr bwMode="auto">
          <a:xfrm>
            <a:off x="0" y="0"/>
            <a:ext cx="1331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5988" eaLnBrk="0" hangingPunct="0">
              <a:defRPr>
                <a:solidFill>
                  <a:schemeClr val="tx1"/>
                </a:solidFill>
                <a:latin typeface="Arial" pitchFamily="34" charset="0"/>
                <a:cs typeface="Arial" pitchFamily="34" charset="0"/>
              </a:defRPr>
            </a:lvl1pPr>
            <a:lvl2pPr marL="742950" indent="-285750" defTabSz="915988" eaLnBrk="0" hangingPunct="0">
              <a:defRPr>
                <a:solidFill>
                  <a:schemeClr val="tx1"/>
                </a:solidFill>
                <a:latin typeface="Arial" pitchFamily="34" charset="0"/>
                <a:cs typeface="Arial" pitchFamily="34" charset="0"/>
              </a:defRPr>
            </a:lvl2pPr>
            <a:lvl3pPr marL="1143000" indent="-228600" defTabSz="915988" eaLnBrk="0" hangingPunct="0">
              <a:defRPr>
                <a:solidFill>
                  <a:schemeClr val="tx1"/>
                </a:solidFill>
                <a:latin typeface="Arial" pitchFamily="34" charset="0"/>
                <a:cs typeface="Arial" pitchFamily="34" charset="0"/>
              </a:defRPr>
            </a:lvl3pPr>
            <a:lvl4pPr marL="1600200" indent="-228600" defTabSz="915988" eaLnBrk="0" hangingPunct="0">
              <a:defRPr>
                <a:solidFill>
                  <a:schemeClr val="tx1"/>
                </a:solidFill>
                <a:latin typeface="Arial" pitchFamily="34" charset="0"/>
                <a:cs typeface="Arial" pitchFamily="34" charset="0"/>
              </a:defRPr>
            </a:lvl4pPr>
            <a:lvl5pPr marL="2057400" indent="-228600" defTabSz="915988" eaLnBrk="0" hangingPunct="0">
              <a:defRPr>
                <a:solidFill>
                  <a:schemeClr val="tx1"/>
                </a:solidFill>
                <a:latin typeface="Arial" pitchFamily="34" charset="0"/>
                <a:cs typeface="Arial" pitchFamily="34" charset="0"/>
              </a:defRPr>
            </a:lvl5pPr>
            <a:lvl6pPr marL="2514600" indent="-228600" defTabSz="9159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59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59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598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endParaRPr lang="en-US">
              <a:solidFill>
                <a:srgbClr val="000000"/>
              </a:solidFill>
            </a:endParaRPr>
          </a:p>
        </p:txBody>
      </p:sp>
      <p:sp>
        <p:nvSpPr>
          <p:cNvPr id="303111" name="Text Box 7"/>
          <p:cNvSpPr txBox="1">
            <a:spLocks noChangeArrowheads="1"/>
          </p:cNvSpPr>
          <p:nvPr/>
        </p:nvSpPr>
        <p:spPr bwMode="auto">
          <a:xfrm>
            <a:off x="6156325" y="3582988"/>
            <a:ext cx="833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eaLnBrk="0" hangingPunct="0">
              <a:defRPr>
                <a:solidFill>
                  <a:schemeClr val="tx1"/>
                </a:solidFill>
                <a:latin typeface="Arial" pitchFamily="34" charset="0"/>
                <a:cs typeface="Arial" pitchFamily="34" charset="0"/>
              </a:defRPr>
            </a:lvl1pPr>
            <a:lvl2pPr marL="742950" indent="-285750" defTabSz="911225" eaLnBrk="0" hangingPunct="0">
              <a:defRPr>
                <a:solidFill>
                  <a:schemeClr val="tx1"/>
                </a:solidFill>
                <a:latin typeface="Arial" pitchFamily="34" charset="0"/>
                <a:cs typeface="Arial" pitchFamily="34" charset="0"/>
              </a:defRPr>
            </a:lvl2pPr>
            <a:lvl3pPr marL="1143000" indent="-228600" defTabSz="911225" eaLnBrk="0" hangingPunct="0">
              <a:defRPr>
                <a:solidFill>
                  <a:schemeClr val="tx1"/>
                </a:solidFill>
                <a:latin typeface="Arial" pitchFamily="34" charset="0"/>
                <a:cs typeface="Arial" pitchFamily="34" charset="0"/>
              </a:defRPr>
            </a:lvl3pPr>
            <a:lvl4pPr marL="1600200" indent="-228600" defTabSz="911225" eaLnBrk="0" hangingPunct="0">
              <a:defRPr>
                <a:solidFill>
                  <a:schemeClr val="tx1"/>
                </a:solidFill>
                <a:latin typeface="Arial" pitchFamily="34" charset="0"/>
                <a:cs typeface="Arial" pitchFamily="34" charset="0"/>
              </a:defRPr>
            </a:lvl4pPr>
            <a:lvl5pPr marL="2057400" indent="-228600" defTabSz="911225" eaLnBrk="0" hangingPunct="0">
              <a:defRPr>
                <a:solidFill>
                  <a:schemeClr val="tx1"/>
                </a:solidFill>
                <a:latin typeface="Arial"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b="1">
                <a:solidFill>
                  <a:srgbClr val="FF0066"/>
                </a:solidFill>
                <a:latin typeface="Arial Black" pitchFamily="34" charset="0"/>
              </a:rPr>
              <a:t> per</a:t>
            </a:r>
            <a:endParaRPr lang="en-US" sz="2400" b="1">
              <a:solidFill>
                <a:srgbClr val="FF0066"/>
              </a:solidFill>
              <a:latin typeface="Arial Black" pitchFamily="34" charset="0"/>
            </a:endParaRPr>
          </a:p>
        </p:txBody>
      </p:sp>
      <p:sp>
        <p:nvSpPr>
          <p:cNvPr id="303112" name="Text Box 8"/>
          <p:cNvSpPr txBox="1">
            <a:spLocks noChangeArrowheads="1"/>
          </p:cNvSpPr>
          <p:nvPr/>
        </p:nvSpPr>
        <p:spPr bwMode="auto">
          <a:xfrm>
            <a:off x="5940425" y="4005263"/>
            <a:ext cx="1336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eaLnBrk="0" hangingPunct="0">
              <a:defRPr>
                <a:solidFill>
                  <a:schemeClr val="tx1"/>
                </a:solidFill>
                <a:latin typeface="Arial" pitchFamily="34" charset="0"/>
                <a:cs typeface="Arial" pitchFamily="34" charset="0"/>
              </a:defRPr>
            </a:lvl1pPr>
            <a:lvl2pPr marL="742950" indent="-285750" defTabSz="911225" eaLnBrk="0" hangingPunct="0">
              <a:defRPr>
                <a:solidFill>
                  <a:schemeClr val="tx1"/>
                </a:solidFill>
                <a:latin typeface="Arial" pitchFamily="34" charset="0"/>
                <a:cs typeface="Arial" pitchFamily="34" charset="0"/>
              </a:defRPr>
            </a:lvl2pPr>
            <a:lvl3pPr marL="1143000" indent="-228600" defTabSz="911225" eaLnBrk="0" hangingPunct="0">
              <a:defRPr>
                <a:solidFill>
                  <a:schemeClr val="tx1"/>
                </a:solidFill>
                <a:latin typeface="Arial" pitchFamily="34" charset="0"/>
                <a:cs typeface="Arial" pitchFamily="34" charset="0"/>
              </a:defRPr>
            </a:lvl3pPr>
            <a:lvl4pPr marL="1600200" indent="-228600" defTabSz="911225" eaLnBrk="0" hangingPunct="0">
              <a:defRPr>
                <a:solidFill>
                  <a:schemeClr val="tx1"/>
                </a:solidFill>
                <a:latin typeface="Arial" pitchFamily="34" charset="0"/>
                <a:cs typeface="Arial" pitchFamily="34" charset="0"/>
              </a:defRPr>
            </a:lvl4pPr>
            <a:lvl5pPr marL="2057400" indent="-228600" defTabSz="911225" eaLnBrk="0" hangingPunct="0">
              <a:defRPr>
                <a:solidFill>
                  <a:schemeClr val="tx1"/>
                </a:solidFill>
                <a:latin typeface="Arial"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b="1">
                <a:solidFill>
                  <a:srgbClr val="FF0066"/>
                </a:solidFill>
                <a:latin typeface="Arial Black" pitchFamily="34" charset="0"/>
              </a:rPr>
              <a:t>person</a:t>
            </a:r>
            <a:endParaRPr lang="en-US" sz="2400" b="1">
              <a:solidFill>
                <a:srgbClr val="FF0066"/>
              </a:solidFill>
              <a:latin typeface="Arial Black" pitchFamily="34" charset="0"/>
            </a:endParaRPr>
          </a:p>
        </p:txBody>
      </p:sp>
      <p:sp>
        <p:nvSpPr>
          <p:cNvPr id="303113" name="Text Box 9"/>
          <p:cNvSpPr txBox="1">
            <a:spLocks noChangeArrowheads="1"/>
          </p:cNvSpPr>
          <p:nvPr/>
        </p:nvSpPr>
        <p:spPr bwMode="auto">
          <a:xfrm>
            <a:off x="1979613" y="3644900"/>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eaLnBrk="0" hangingPunct="0">
              <a:defRPr>
                <a:solidFill>
                  <a:schemeClr val="tx1"/>
                </a:solidFill>
                <a:latin typeface="Arial" pitchFamily="34" charset="0"/>
                <a:cs typeface="Arial" pitchFamily="34" charset="0"/>
              </a:defRPr>
            </a:lvl1pPr>
            <a:lvl2pPr marL="742950" indent="-285750" defTabSz="911225" eaLnBrk="0" hangingPunct="0">
              <a:defRPr>
                <a:solidFill>
                  <a:schemeClr val="tx1"/>
                </a:solidFill>
                <a:latin typeface="Arial" pitchFamily="34" charset="0"/>
                <a:cs typeface="Arial" pitchFamily="34" charset="0"/>
              </a:defRPr>
            </a:lvl2pPr>
            <a:lvl3pPr marL="1143000" indent="-228600" defTabSz="911225" eaLnBrk="0" hangingPunct="0">
              <a:defRPr>
                <a:solidFill>
                  <a:schemeClr val="tx1"/>
                </a:solidFill>
                <a:latin typeface="Arial" pitchFamily="34" charset="0"/>
                <a:cs typeface="Arial" pitchFamily="34" charset="0"/>
              </a:defRPr>
            </a:lvl3pPr>
            <a:lvl4pPr marL="1600200" indent="-228600" defTabSz="911225" eaLnBrk="0" hangingPunct="0">
              <a:defRPr>
                <a:solidFill>
                  <a:schemeClr val="tx1"/>
                </a:solidFill>
                <a:latin typeface="Arial" pitchFamily="34" charset="0"/>
                <a:cs typeface="Arial" pitchFamily="34" charset="0"/>
              </a:defRPr>
            </a:lvl4pPr>
            <a:lvl5pPr marL="2057400" indent="-228600" defTabSz="911225" eaLnBrk="0" hangingPunct="0">
              <a:defRPr>
                <a:solidFill>
                  <a:schemeClr val="tx1"/>
                </a:solidFill>
                <a:latin typeface="Arial"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b="1">
                <a:solidFill>
                  <a:srgbClr val="FF0066"/>
                </a:solidFill>
                <a:latin typeface="Arial Black" pitchFamily="34" charset="0"/>
              </a:rPr>
              <a:t>no. of</a:t>
            </a:r>
            <a:endParaRPr lang="en-US" sz="2400" b="1">
              <a:solidFill>
                <a:srgbClr val="FF0066"/>
              </a:solidFill>
              <a:latin typeface="Arial Black" pitchFamily="34" charset="0"/>
            </a:endParaRPr>
          </a:p>
        </p:txBody>
      </p:sp>
      <p:sp>
        <p:nvSpPr>
          <p:cNvPr id="303114" name="Text Box 10"/>
          <p:cNvSpPr txBox="1">
            <a:spLocks noChangeArrowheads="1"/>
          </p:cNvSpPr>
          <p:nvPr/>
        </p:nvSpPr>
        <p:spPr bwMode="auto">
          <a:xfrm>
            <a:off x="1835150" y="4149725"/>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eaLnBrk="0" hangingPunct="0">
              <a:defRPr>
                <a:solidFill>
                  <a:schemeClr val="tx1"/>
                </a:solidFill>
                <a:latin typeface="Arial" pitchFamily="34" charset="0"/>
                <a:cs typeface="Arial" pitchFamily="34" charset="0"/>
              </a:defRPr>
            </a:lvl1pPr>
            <a:lvl2pPr marL="742950" indent="-285750" defTabSz="911225" eaLnBrk="0" hangingPunct="0">
              <a:defRPr>
                <a:solidFill>
                  <a:schemeClr val="tx1"/>
                </a:solidFill>
                <a:latin typeface="Arial" pitchFamily="34" charset="0"/>
                <a:cs typeface="Arial" pitchFamily="34" charset="0"/>
              </a:defRPr>
            </a:lvl2pPr>
            <a:lvl3pPr marL="1143000" indent="-228600" defTabSz="911225" eaLnBrk="0" hangingPunct="0">
              <a:defRPr>
                <a:solidFill>
                  <a:schemeClr val="tx1"/>
                </a:solidFill>
                <a:latin typeface="Arial" pitchFamily="34" charset="0"/>
                <a:cs typeface="Arial" pitchFamily="34" charset="0"/>
              </a:defRPr>
            </a:lvl3pPr>
            <a:lvl4pPr marL="1600200" indent="-228600" defTabSz="911225" eaLnBrk="0" hangingPunct="0">
              <a:defRPr>
                <a:solidFill>
                  <a:schemeClr val="tx1"/>
                </a:solidFill>
                <a:latin typeface="Arial" pitchFamily="34" charset="0"/>
                <a:cs typeface="Arial" pitchFamily="34" charset="0"/>
              </a:defRPr>
            </a:lvl4pPr>
            <a:lvl5pPr marL="2057400" indent="-228600" defTabSz="911225" eaLnBrk="0" hangingPunct="0">
              <a:defRPr>
                <a:solidFill>
                  <a:schemeClr val="tx1"/>
                </a:solidFill>
                <a:latin typeface="Arial"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b="1">
                <a:solidFill>
                  <a:srgbClr val="FF0066"/>
                </a:solidFill>
                <a:latin typeface="Arial Black" pitchFamily="34" charset="0"/>
              </a:rPr>
              <a:t>persons</a:t>
            </a:r>
            <a:endParaRPr lang="en-US" sz="2400" b="1">
              <a:solidFill>
                <a:srgbClr val="FF0066"/>
              </a:solidFill>
              <a:latin typeface="Arial Black" pitchFamily="34" charset="0"/>
            </a:endParaRPr>
          </a:p>
        </p:txBody>
      </p:sp>
    </p:spTree>
    <p:extLst>
      <p:ext uri="{BB962C8B-B14F-4D97-AF65-F5344CB8AC3E}">
        <p14:creationId xmlns:p14="http://schemas.microsoft.com/office/powerpoint/2010/main" val="100305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GB" b="1" dirty="0">
                <a:solidFill>
                  <a:srgbClr val="FFFF00"/>
                </a:solidFill>
              </a:rPr>
              <a:t>Consumers cause climate change</a:t>
            </a:r>
            <a:r>
              <a:rPr lang="en-GB" b="1" dirty="0" smtClean="0">
                <a:solidFill>
                  <a:srgbClr val="FFFF00"/>
                </a:solidFill>
              </a:rPr>
              <a:t>!</a:t>
            </a:r>
            <a:endParaRPr lang="en-GB" b="1" dirty="0">
              <a:solidFill>
                <a:srgbClr val="FFFF00"/>
              </a:solidFill>
            </a:endParaRPr>
          </a:p>
        </p:txBody>
      </p:sp>
      <p:sp>
        <p:nvSpPr>
          <p:cNvPr id="3" name="Content Placeholder 2"/>
          <p:cNvSpPr>
            <a:spLocks noGrp="1"/>
          </p:cNvSpPr>
          <p:nvPr>
            <p:ph idx="1"/>
          </p:nvPr>
        </p:nvSpPr>
        <p:spPr>
          <a:xfrm>
            <a:off x="395536" y="1844824"/>
            <a:ext cx="8229600" cy="4525963"/>
          </a:xfrm>
        </p:spPr>
        <p:txBody>
          <a:bodyPr/>
          <a:lstStyle/>
          <a:p>
            <a:pPr marL="0" indent="0">
              <a:buNone/>
            </a:pPr>
            <a:r>
              <a:rPr lang="en-GB" b="1" dirty="0" smtClean="0">
                <a:solidFill>
                  <a:schemeClr val="bg1"/>
                </a:solidFill>
              </a:rPr>
              <a:t>Who sins most? </a:t>
            </a:r>
          </a:p>
          <a:p>
            <a:pPr marL="0" indent="0">
              <a:buNone/>
            </a:pPr>
            <a:r>
              <a:rPr lang="en-GB" b="1" dirty="0" smtClean="0">
                <a:solidFill>
                  <a:schemeClr val="bg1"/>
                </a:solidFill>
              </a:rPr>
              <a:t>	Affluent individuals and organisations, mainly in the global north</a:t>
            </a:r>
            <a:endParaRPr lang="en-GB" b="1" dirty="0">
              <a:solidFill>
                <a:schemeClr val="bg1"/>
              </a:solidFill>
            </a:endParaRPr>
          </a:p>
          <a:p>
            <a:pPr marL="0" indent="0">
              <a:buNone/>
            </a:pPr>
            <a:endParaRPr lang="en-GB" b="1" dirty="0" smtClean="0">
              <a:solidFill>
                <a:schemeClr val="bg1"/>
              </a:solidFill>
            </a:endParaRPr>
          </a:p>
          <a:p>
            <a:pPr marL="0" indent="0">
              <a:buNone/>
            </a:pPr>
            <a:r>
              <a:rPr lang="en-GB" b="1" dirty="0" smtClean="0">
                <a:solidFill>
                  <a:schemeClr val="bg1"/>
                </a:solidFill>
              </a:rPr>
              <a:t>Who suffers most?</a:t>
            </a:r>
          </a:p>
          <a:p>
            <a:pPr marL="0" indent="0">
              <a:buNone/>
            </a:pPr>
            <a:r>
              <a:rPr lang="en-GB" b="1" dirty="0" smtClean="0">
                <a:solidFill>
                  <a:schemeClr val="bg1"/>
                </a:solidFill>
              </a:rPr>
              <a:t>	Those </a:t>
            </a:r>
            <a:r>
              <a:rPr lang="en-GB" b="1" dirty="0">
                <a:solidFill>
                  <a:schemeClr val="bg1"/>
                </a:solidFill>
              </a:rPr>
              <a:t>who have </a:t>
            </a:r>
            <a:r>
              <a:rPr lang="en-GB" b="1" dirty="0" smtClean="0">
                <a:solidFill>
                  <a:schemeClr val="bg1"/>
                </a:solidFill>
              </a:rPr>
              <a:t>least, mainly in the 	global south</a:t>
            </a:r>
            <a:endParaRPr lang="en-GB" b="1" dirty="0">
              <a:solidFill>
                <a:schemeClr val="bg1"/>
              </a:solidFill>
            </a:endParaRPr>
          </a:p>
          <a:p>
            <a:endParaRPr lang="en-GB" dirty="0"/>
          </a:p>
        </p:txBody>
      </p:sp>
      <p:sp>
        <p:nvSpPr>
          <p:cNvPr id="4" name="Date Placeholder 3"/>
          <p:cNvSpPr>
            <a:spLocks noGrp="1"/>
          </p:cNvSpPr>
          <p:nvPr>
            <p:ph type="dt" sz="half" idx="10"/>
          </p:nvPr>
        </p:nvSpPr>
        <p:spPr/>
        <p:txBody>
          <a:bodyPr/>
          <a:lstStyle/>
          <a:p>
            <a:pPr>
              <a:defRPr/>
            </a:pPr>
            <a:r>
              <a:rPr lang="en-GB" smtClean="0"/>
              <a:t>Slide </a:t>
            </a:r>
            <a:fld id="{7299DFD8-D640-469F-9018-282D3824C8E4}" type="slidenum">
              <a:rPr lang="en-GB" smtClean="0"/>
              <a:pPr>
                <a:defRPr/>
              </a:pPr>
              <a:t>19</a:t>
            </a:fld>
            <a:endParaRPr lang="en-GB" smtClean="0"/>
          </a:p>
          <a:p>
            <a:pPr>
              <a:defRPr/>
            </a:pPr>
            <a:endParaRPr lang="en-GB"/>
          </a:p>
        </p:txBody>
      </p:sp>
    </p:spTree>
    <p:extLst>
      <p:ext uri="{BB962C8B-B14F-4D97-AF65-F5344CB8AC3E}">
        <p14:creationId xmlns:p14="http://schemas.microsoft.com/office/powerpoint/2010/main" val="11627023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sz="4000" b="1" dirty="0" smtClean="0">
                <a:solidFill>
                  <a:srgbClr val="FFFF00"/>
                </a:solidFill>
              </a:rPr>
              <a:t>Population, Sustainability and Reproductive Rights</a:t>
            </a:r>
            <a:endParaRPr lang="en-GB" sz="4000" b="1" dirty="0">
              <a:solidFill>
                <a:srgbClr val="FFFF00"/>
              </a:solidFill>
            </a:endParaRPr>
          </a:p>
        </p:txBody>
      </p:sp>
      <p:sp>
        <p:nvSpPr>
          <p:cNvPr id="3" name="Content Placeholder 2"/>
          <p:cNvSpPr>
            <a:spLocks noGrp="1"/>
          </p:cNvSpPr>
          <p:nvPr>
            <p:ph idx="1"/>
          </p:nvPr>
        </p:nvSpPr>
        <p:spPr>
          <a:xfrm>
            <a:off x="467544" y="2332037"/>
            <a:ext cx="8229600" cy="4525963"/>
          </a:xfrm>
        </p:spPr>
        <p:txBody>
          <a:bodyPr/>
          <a:lstStyle/>
          <a:p>
            <a:pPr marL="0" indent="0">
              <a:buNone/>
            </a:pPr>
            <a:r>
              <a:rPr lang="en-GB" sz="3600" b="1" dirty="0" smtClean="0">
                <a:solidFill>
                  <a:schemeClr val="bg1"/>
                </a:solidFill>
              </a:rPr>
              <a:t>Aim of Workshop:</a:t>
            </a:r>
          </a:p>
          <a:p>
            <a:pPr marL="0" indent="0">
              <a:buNone/>
            </a:pPr>
            <a:endParaRPr lang="en-GB" b="1" dirty="0">
              <a:solidFill>
                <a:schemeClr val="bg1"/>
              </a:solidFill>
            </a:endParaRPr>
          </a:p>
          <a:p>
            <a:pPr marL="0" indent="0" algn="ctr">
              <a:buNone/>
            </a:pPr>
            <a:r>
              <a:rPr lang="en-GB" sz="3600" b="1" dirty="0" smtClean="0">
                <a:solidFill>
                  <a:schemeClr val="bg1"/>
                </a:solidFill>
              </a:rPr>
              <a:t>To </a:t>
            </a:r>
            <a:r>
              <a:rPr lang="en-GB" sz="3600" b="1" dirty="0">
                <a:solidFill>
                  <a:schemeClr val="bg1"/>
                </a:solidFill>
              </a:rPr>
              <a:t>raise the profile of population numbers in the debate on </a:t>
            </a:r>
            <a:r>
              <a:rPr lang="en-GB" sz="3600" b="1" dirty="0" smtClean="0">
                <a:solidFill>
                  <a:schemeClr val="bg1"/>
                </a:solidFill>
              </a:rPr>
              <a:t>climate change and global health</a:t>
            </a:r>
          </a:p>
          <a:p>
            <a:pPr marL="0" indent="0">
              <a:buNone/>
            </a:pPr>
            <a:endParaRPr lang="en-GB" dirty="0"/>
          </a:p>
        </p:txBody>
      </p:sp>
    </p:spTree>
    <p:extLst>
      <p:ext uri="{BB962C8B-B14F-4D97-AF65-F5344CB8AC3E}">
        <p14:creationId xmlns:p14="http://schemas.microsoft.com/office/powerpoint/2010/main" val="31372215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solidFill>
                  <a:srgbClr val="FFFF00"/>
                </a:solidFill>
              </a:rPr>
              <a:t>What will make a difference?</a:t>
            </a:r>
            <a:endParaRPr lang="en-GB" sz="4400" b="1" dirty="0">
              <a:solidFill>
                <a:srgbClr val="FFFF00"/>
              </a:solidFill>
            </a:endParaRPr>
          </a:p>
        </p:txBody>
      </p:sp>
      <p:sp>
        <p:nvSpPr>
          <p:cNvPr id="3" name="Content Placeholder 2"/>
          <p:cNvSpPr>
            <a:spLocks noGrp="1"/>
          </p:cNvSpPr>
          <p:nvPr>
            <p:ph idx="1"/>
          </p:nvPr>
        </p:nvSpPr>
        <p:spPr>
          <a:xfrm>
            <a:off x="251520" y="1484784"/>
            <a:ext cx="8686800" cy="4569371"/>
          </a:xfrm>
        </p:spPr>
        <p:txBody>
          <a:bodyPr/>
          <a:lstStyle/>
          <a:p>
            <a:pPr marL="0" indent="0">
              <a:buNone/>
            </a:pPr>
            <a:r>
              <a:rPr lang="en-GB" sz="2800" b="1" dirty="0" smtClean="0">
                <a:solidFill>
                  <a:schemeClr val="bg1"/>
                </a:solidFill>
              </a:rPr>
              <a:t>Short term:</a:t>
            </a:r>
          </a:p>
          <a:p>
            <a:r>
              <a:rPr lang="en-GB" sz="2800" b="1" dirty="0" smtClean="0">
                <a:solidFill>
                  <a:schemeClr val="bg1"/>
                </a:solidFill>
              </a:rPr>
              <a:t>REDUCING CONSUMPTION by the AFFLUENT</a:t>
            </a:r>
            <a:endParaRPr lang="en-GB" sz="2800" b="1" dirty="0">
              <a:solidFill>
                <a:schemeClr val="bg1"/>
              </a:solidFill>
            </a:endParaRPr>
          </a:p>
          <a:p>
            <a:pPr marL="0" indent="0">
              <a:buNone/>
            </a:pPr>
            <a:r>
              <a:rPr lang="en-GB" sz="2800" b="1" dirty="0" smtClean="0">
                <a:solidFill>
                  <a:schemeClr val="bg1"/>
                </a:solidFill>
              </a:rPr>
              <a:t>Medium and long term:</a:t>
            </a:r>
          </a:p>
          <a:p>
            <a:r>
              <a:rPr lang="en-GB" sz="2800" b="1" dirty="0" smtClean="0">
                <a:solidFill>
                  <a:schemeClr val="bg1"/>
                </a:solidFill>
              </a:rPr>
              <a:t>REDUCING CONSUMPTION by the AFFLUENT</a:t>
            </a:r>
          </a:p>
          <a:p>
            <a:r>
              <a:rPr lang="en-GB" sz="2800" b="1" dirty="0" smtClean="0">
                <a:solidFill>
                  <a:schemeClr val="bg1"/>
                </a:solidFill>
              </a:rPr>
              <a:t>REDUCING POPULATION SIZES</a:t>
            </a:r>
          </a:p>
          <a:p>
            <a:r>
              <a:rPr lang="en-GB" sz="2800" b="1" dirty="0" smtClean="0">
                <a:solidFill>
                  <a:schemeClr val="bg1"/>
                </a:solidFill>
              </a:rPr>
              <a:t>REDUCING INEQUALITIES BETWEEN RICH &amp; POOR</a:t>
            </a:r>
          </a:p>
          <a:p>
            <a:pPr marL="0" indent="0" algn="ctr">
              <a:buNone/>
            </a:pPr>
            <a:r>
              <a:rPr lang="en-GB" sz="2800" b="1" i="1" dirty="0" smtClean="0">
                <a:solidFill>
                  <a:srgbClr val="FF0000"/>
                </a:solidFill>
              </a:rPr>
              <a:t>Birth rate must be reduced NOW for sustainable population levels in the future</a:t>
            </a:r>
            <a:endParaRPr lang="en-GB" sz="2800" b="1" i="1" dirty="0">
              <a:solidFill>
                <a:srgbClr val="FF0000"/>
              </a:solidFill>
            </a:endParaRPr>
          </a:p>
        </p:txBody>
      </p:sp>
    </p:spTree>
    <p:extLst>
      <p:ext uri="{BB962C8B-B14F-4D97-AF65-F5344CB8AC3E}">
        <p14:creationId xmlns:p14="http://schemas.microsoft.com/office/powerpoint/2010/main" val="35835832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mtClean="0">
                <a:solidFill>
                  <a:srgbClr val="006666"/>
                </a:solidFill>
              </a:rPr>
              <a:t> </a:t>
            </a:r>
          </a:p>
        </p:txBody>
      </p:sp>
      <p:sp>
        <p:nvSpPr>
          <p:cNvPr id="11268" name="Rectangle 2"/>
          <p:cNvSpPr>
            <a:spLocks noGrp="1" noChangeArrowheads="1"/>
          </p:cNvSpPr>
          <p:nvPr>
            <p:ph type="title"/>
          </p:nvPr>
        </p:nvSpPr>
        <p:spPr>
          <a:xfrm>
            <a:off x="323528" y="260648"/>
            <a:ext cx="8579296" cy="1210146"/>
          </a:xfrm>
          <a:solidFill>
            <a:schemeClr val="accent1">
              <a:alpha val="49019"/>
            </a:schemeClr>
          </a:solidFill>
        </p:spPr>
        <p:txBody>
          <a:bodyPr/>
          <a:lstStyle/>
          <a:p>
            <a:pPr eaLnBrk="1" hangingPunct="1"/>
            <a:r>
              <a:rPr lang="en-US" b="1" dirty="0" smtClean="0">
                <a:solidFill>
                  <a:srgbClr val="FFFF00"/>
                </a:solidFill>
              </a:rPr>
              <a:t>Animal populations are controlled by:</a:t>
            </a:r>
          </a:p>
        </p:txBody>
      </p:sp>
      <p:sp>
        <p:nvSpPr>
          <p:cNvPr id="11269" name="Rectangle 3"/>
          <p:cNvSpPr>
            <a:spLocks noGrp="1" noChangeArrowheads="1"/>
          </p:cNvSpPr>
          <p:nvPr>
            <p:ph type="body" idx="1"/>
          </p:nvPr>
        </p:nvSpPr>
        <p:spPr>
          <a:xfrm>
            <a:off x="0" y="1556792"/>
            <a:ext cx="9144000" cy="1800200"/>
          </a:xfrm>
        </p:spPr>
        <p:txBody>
          <a:bodyPr/>
          <a:lstStyle/>
          <a:p>
            <a:pPr marL="0" indent="0" eaLnBrk="1" hangingPunct="1">
              <a:buNone/>
            </a:pPr>
            <a:r>
              <a:rPr lang="en-US" b="1" dirty="0" smtClean="0">
                <a:solidFill>
                  <a:schemeClr val="bg1"/>
                </a:solidFill>
              </a:rPr>
              <a:t>	Food availability;   Disease prevalence</a:t>
            </a:r>
          </a:p>
          <a:p>
            <a:pPr marL="0" indent="0" eaLnBrk="1" hangingPunct="1">
              <a:buNone/>
            </a:pPr>
            <a:r>
              <a:rPr lang="en-US" b="1" dirty="0" smtClean="0">
                <a:solidFill>
                  <a:schemeClr val="bg1"/>
                </a:solidFill>
              </a:rPr>
              <a:t>	Procreation level;  Predation </a:t>
            </a:r>
            <a:endParaRPr lang="en-US" b="1" dirty="0">
              <a:solidFill>
                <a:schemeClr val="bg1"/>
              </a:solidFill>
            </a:endParaRPr>
          </a:p>
          <a:p>
            <a:pPr algn="ctr" eaLnBrk="1" hangingPunct="1">
              <a:buFontTx/>
              <a:buChar char="-"/>
            </a:pPr>
            <a:r>
              <a:rPr lang="en-US" sz="2800" b="1" i="1" dirty="0" smtClean="0">
                <a:solidFill>
                  <a:schemeClr val="bg1"/>
                </a:solidFill>
              </a:rPr>
              <a:t>and stabilize at sustainable levels</a:t>
            </a:r>
          </a:p>
          <a:p>
            <a:pPr eaLnBrk="1" hangingPunct="1">
              <a:buFontTx/>
              <a:buChar char="-"/>
            </a:pPr>
            <a:endParaRPr lang="en-US" sz="2800" b="1" i="1" dirty="0" smtClean="0">
              <a:solidFill>
                <a:schemeClr val="bg1"/>
              </a:solidFill>
            </a:endParaRPr>
          </a:p>
          <a:p>
            <a:pPr marL="0" indent="0" algn="ctr" eaLnBrk="1" hangingPunct="1">
              <a:buNone/>
            </a:pPr>
            <a:r>
              <a:rPr lang="en-GB" sz="3600" b="1" dirty="0" smtClean="0">
                <a:solidFill>
                  <a:srgbClr val="FFFF00"/>
                </a:solidFill>
              </a:rPr>
              <a:t>Human populations are controlled by: </a:t>
            </a:r>
            <a:endParaRPr lang="en-GB" dirty="0"/>
          </a:p>
          <a:p>
            <a:pPr marL="0" indent="0" algn="ctr" eaLnBrk="1" hangingPunct="1">
              <a:buNone/>
            </a:pPr>
            <a:r>
              <a:rPr lang="en-GB" b="1" dirty="0" smtClean="0">
                <a:solidFill>
                  <a:schemeClr val="bg1"/>
                </a:solidFill>
              </a:rPr>
              <a:t>Procreation, Famine, Disease, War</a:t>
            </a:r>
            <a:endParaRPr lang="en-GB" b="1" dirty="0">
              <a:solidFill>
                <a:schemeClr val="bg1"/>
              </a:solidFill>
            </a:endParaRPr>
          </a:p>
          <a:p>
            <a:pPr marL="0" indent="0" algn="ctr" eaLnBrk="1" hangingPunct="1">
              <a:buNone/>
            </a:pPr>
            <a:r>
              <a:rPr lang="en-GB" sz="2800" b="1" i="1" dirty="0" smtClean="0">
                <a:solidFill>
                  <a:srgbClr val="FF0000"/>
                </a:solidFill>
              </a:rPr>
              <a:t>How long can </a:t>
            </a:r>
            <a:r>
              <a:rPr lang="en-GB" sz="2800" b="1" i="1" dirty="0">
                <a:solidFill>
                  <a:srgbClr val="FF0000"/>
                </a:solidFill>
              </a:rPr>
              <a:t>human </a:t>
            </a:r>
            <a:r>
              <a:rPr lang="en-GB" sz="2800" b="1" i="1" dirty="0" smtClean="0">
                <a:solidFill>
                  <a:srgbClr val="FF0000"/>
                </a:solidFill>
              </a:rPr>
              <a:t>ingenuity (or is it stupidity) prevent nature taking over if we don’t acknowledge and change what we are doing?</a:t>
            </a:r>
            <a:endParaRPr lang="en-GB" sz="2800" b="1" i="1" dirty="0">
              <a:solidFill>
                <a:srgbClr val="FF0000"/>
              </a:solidFill>
            </a:endParaRPr>
          </a:p>
          <a:p>
            <a:pPr algn="ctr" eaLnBrk="1" hangingPunct="1">
              <a:buFontTx/>
              <a:buChar char="-"/>
            </a:pPr>
            <a:endParaRPr lang="en-US" dirty="0" smtClean="0"/>
          </a:p>
        </p:txBody>
      </p:sp>
    </p:spTree>
    <p:extLst>
      <p:ext uri="{BB962C8B-B14F-4D97-AF65-F5344CB8AC3E}">
        <p14:creationId xmlns:p14="http://schemas.microsoft.com/office/powerpoint/2010/main" val="41878490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lstStyle/>
          <a:p>
            <a:r>
              <a:rPr lang="en-GB" b="1" dirty="0" smtClean="0">
                <a:solidFill>
                  <a:srgbClr val="FFFF00"/>
                </a:solidFill>
              </a:rPr>
              <a:t>What percentage of the mass of vertebrate animals in the world is human beings?</a:t>
            </a:r>
            <a:endParaRPr lang="en-GB" b="1" dirty="0">
              <a:solidFill>
                <a:srgbClr val="FFFF00"/>
              </a:solidFill>
            </a:endParaRPr>
          </a:p>
        </p:txBody>
      </p:sp>
      <p:sp>
        <p:nvSpPr>
          <p:cNvPr id="3" name="Date Placeholder 2"/>
          <p:cNvSpPr>
            <a:spLocks noGrp="1"/>
          </p:cNvSpPr>
          <p:nvPr>
            <p:ph type="dt" sz="half" idx="10"/>
          </p:nvPr>
        </p:nvSpPr>
        <p:spPr/>
        <p:txBody>
          <a:bodyPr/>
          <a:lstStyle/>
          <a:p>
            <a:pPr>
              <a:defRPr/>
            </a:pPr>
            <a:r>
              <a:rPr lang="en-GB" smtClean="0"/>
              <a:t>Slide </a:t>
            </a:r>
            <a:fld id="{E337EBC0-0B05-4E44-BA9F-C01CCB5D2699}" type="slidenum">
              <a:rPr lang="en-GB" smtClean="0"/>
              <a:pPr>
                <a:defRPr/>
              </a:pPr>
              <a:t>22</a:t>
            </a:fld>
            <a:endParaRPr lang="en-GB" smtClean="0"/>
          </a:p>
          <a:p>
            <a:pPr>
              <a:defRPr/>
            </a:pPr>
            <a:endParaRPr lang="en-GB"/>
          </a:p>
        </p:txBody>
      </p:sp>
      <p:sp>
        <p:nvSpPr>
          <p:cNvPr id="4" name="TextBox 3"/>
          <p:cNvSpPr txBox="1"/>
          <p:nvPr/>
        </p:nvSpPr>
        <p:spPr>
          <a:xfrm>
            <a:off x="2195736" y="2852936"/>
            <a:ext cx="4464496" cy="2862322"/>
          </a:xfrm>
          <a:prstGeom prst="rect">
            <a:avLst/>
          </a:prstGeom>
          <a:noFill/>
        </p:spPr>
        <p:txBody>
          <a:bodyPr wrap="square" rtlCol="0">
            <a:spAutoFit/>
          </a:bodyPr>
          <a:lstStyle/>
          <a:p>
            <a:r>
              <a:rPr lang="en-GB" sz="6000" b="1" dirty="0" smtClean="0">
                <a:solidFill>
                  <a:srgbClr val="FF0000"/>
                </a:solidFill>
              </a:rPr>
              <a:t>5%		?</a:t>
            </a:r>
          </a:p>
          <a:p>
            <a:r>
              <a:rPr lang="en-GB" sz="6000" b="1" dirty="0" smtClean="0">
                <a:solidFill>
                  <a:srgbClr val="FF0000"/>
                </a:solidFill>
              </a:rPr>
              <a:t>15%		?</a:t>
            </a:r>
            <a:endParaRPr lang="en-GB" sz="6000" b="1" dirty="0">
              <a:solidFill>
                <a:srgbClr val="FF0000"/>
              </a:solidFill>
            </a:endParaRPr>
          </a:p>
          <a:p>
            <a:r>
              <a:rPr lang="en-GB" sz="6000" b="1" dirty="0" smtClean="0">
                <a:solidFill>
                  <a:srgbClr val="FF0000"/>
                </a:solidFill>
              </a:rPr>
              <a:t>25%		?</a:t>
            </a:r>
            <a:endParaRPr lang="en-GB" sz="6000" b="1" dirty="0">
              <a:solidFill>
                <a:srgbClr val="FF0000"/>
              </a:solidFill>
            </a:endParaRPr>
          </a:p>
        </p:txBody>
      </p:sp>
    </p:spTree>
    <p:extLst>
      <p:ext uri="{BB962C8B-B14F-4D97-AF65-F5344CB8AC3E}">
        <p14:creationId xmlns:p14="http://schemas.microsoft.com/office/powerpoint/2010/main" val="318279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lstStyle/>
          <a:p>
            <a:r>
              <a:rPr lang="en-GB" b="1" dirty="0" smtClean="0">
                <a:solidFill>
                  <a:srgbClr val="FFFF00"/>
                </a:solidFill>
              </a:rPr>
              <a:t>What percentage of the mass of vertebrate animals in the world is human beings?</a:t>
            </a:r>
            <a:endParaRPr lang="en-GB" b="1" dirty="0">
              <a:solidFill>
                <a:srgbClr val="FFFF00"/>
              </a:solidFill>
            </a:endParaRPr>
          </a:p>
        </p:txBody>
      </p:sp>
      <p:sp>
        <p:nvSpPr>
          <p:cNvPr id="3" name="Date Placeholder 2"/>
          <p:cNvSpPr>
            <a:spLocks noGrp="1"/>
          </p:cNvSpPr>
          <p:nvPr>
            <p:ph type="dt" sz="half" idx="10"/>
          </p:nvPr>
        </p:nvSpPr>
        <p:spPr/>
        <p:txBody>
          <a:bodyPr/>
          <a:lstStyle/>
          <a:p>
            <a:pPr>
              <a:defRPr/>
            </a:pPr>
            <a:r>
              <a:rPr lang="en-GB" smtClean="0"/>
              <a:t>Slide </a:t>
            </a:r>
            <a:fld id="{E337EBC0-0B05-4E44-BA9F-C01CCB5D2699}" type="slidenum">
              <a:rPr lang="en-GB" smtClean="0"/>
              <a:pPr>
                <a:defRPr/>
              </a:pPr>
              <a:t>23</a:t>
            </a:fld>
            <a:endParaRPr lang="en-GB" smtClean="0"/>
          </a:p>
          <a:p>
            <a:pPr>
              <a:defRPr/>
            </a:pPr>
            <a:endParaRPr lang="en-GB"/>
          </a:p>
        </p:txBody>
      </p:sp>
      <p:sp>
        <p:nvSpPr>
          <p:cNvPr id="4" name="TextBox 3"/>
          <p:cNvSpPr txBox="1"/>
          <p:nvPr/>
        </p:nvSpPr>
        <p:spPr>
          <a:xfrm>
            <a:off x="2123728" y="2996952"/>
            <a:ext cx="4464496" cy="2308324"/>
          </a:xfrm>
          <a:prstGeom prst="rect">
            <a:avLst/>
          </a:prstGeom>
          <a:noFill/>
        </p:spPr>
        <p:txBody>
          <a:bodyPr wrap="square" rtlCol="0">
            <a:spAutoFit/>
          </a:bodyPr>
          <a:lstStyle/>
          <a:p>
            <a:r>
              <a:rPr lang="en-GB" sz="7200" b="1" dirty="0" smtClean="0">
                <a:solidFill>
                  <a:srgbClr val="FF0000"/>
                </a:solidFill>
              </a:rPr>
              <a:t>	  25%		</a:t>
            </a:r>
            <a:endParaRPr lang="en-GB" sz="7200" b="1" dirty="0">
              <a:solidFill>
                <a:srgbClr val="FF0000"/>
              </a:solidFill>
            </a:endParaRPr>
          </a:p>
        </p:txBody>
      </p:sp>
    </p:spTree>
    <p:extLst>
      <p:ext uri="{BB962C8B-B14F-4D97-AF65-F5344CB8AC3E}">
        <p14:creationId xmlns:p14="http://schemas.microsoft.com/office/powerpoint/2010/main" val="30421293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lstStyle/>
          <a:p>
            <a:r>
              <a:rPr lang="en-GB" b="1" dirty="0" smtClean="0">
                <a:solidFill>
                  <a:srgbClr val="FFFF00"/>
                </a:solidFill>
              </a:rPr>
              <a:t>What percentage of the mass of vertebrate animals in the world is animals bred for human benefit?</a:t>
            </a:r>
            <a:endParaRPr lang="en-GB" b="1" dirty="0">
              <a:solidFill>
                <a:srgbClr val="FFFF00"/>
              </a:solidFill>
            </a:endParaRPr>
          </a:p>
        </p:txBody>
      </p:sp>
      <p:sp>
        <p:nvSpPr>
          <p:cNvPr id="3" name="Date Placeholder 2"/>
          <p:cNvSpPr>
            <a:spLocks noGrp="1"/>
          </p:cNvSpPr>
          <p:nvPr>
            <p:ph type="dt" sz="half" idx="10"/>
          </p:nvPr>
        </p:nvSpPr>
        <p:spPr/>
        <p:txBody>
          <a:bodyPr/>
          <a:lstStyle/>
          <a:p>
            <a:pPr>
              <a:defRPr/>
            </a:pPr>
            <a:r>
              <a:rPr lang="en-GB" smtClean="0"/>
              <a:t>Slide </a:t>
            </a:r>
            <a:fld id="{E337EBC0-0B05-4E44-BA9F-C01CCB5D2699}" type="slidenum">
              <a:rPr lang="en-GB" smtClean="0"/>
              <a:pPr>
                <a:defRPr/>
              </a:pPr>
              <a:t>24</a:t>
            </a:fld>
            <a:endParaRPr lang="en-GB" smtClean="0"/>
          </a:p>
          <a:p>
            <a:pPr>
              <a:defRPr/>
            </a:pPr>
            <a:endParaRPr lang="en-GB"/>
          </a:p>
        </p:txBody>
      </p:sp>
      <p:sp>
        <p:nvSpPr>
          <p:cNvPr id="4" name="TextBox 3"/>
          <p:cNvSpPr txBox="1"/>
          <p:nvPr/>
        </p:nvSpPr>
        <p:spPr>
          <a:xfrm>
            <a:off x="2411760" y="2852936"/>
            <a:ext cx="4464496" cy="2862322"/>
          </a:xfrm>
          <a:prstGeom prst="rect">
            <a:avLst/>
          </a:prstGeom>
          <a:noFill/>
        </p:spPr>
        <p:txBody>
          <a:bodyPr wrap="square" rtlCol="0">
            <a:spAutoFit/>
          </a:bodyPr>
          <a:lstStyle/>
          <a:p>
            <a:r>
              <a:rPr lang="en-GB" sz="6000" b="1" dirty="0" smtClean="0">
                <a:solidFill>
                  <a:srgbClr val="FF0000"/>
                </a:solidFill>
              </a:rPr>
              <a:t>35%		?</a:t>
            </a:r>
          </a:p>
          <a:p>
            <a:r>
              <a:rPr lang="en-GB" sz="6000" b="1" dirty="0" smtClean="0">
                <a:solidFill>
                  <a:srgbClr val="FF0000"/>
                </a:solidFill>
              </a:rPr>
              <a:t>50%		?</a:t>
            </a:r>
            <a:endParaRPr lang="en-GB" sz="6000" b="1" dirty="0">
              <a:solidFill>
                <a:srgbClr val="FF0000"/>
              </a:solidFill>
            </a:endParaRPr>
          </a:p>
          <a:p>
            <a:r>
              <a:rPr lang="en-GB" sz="6000" b="1" dirty="0">
                <a:solidFill>
                  <a:srgbClr val="FF0000"/>
                </a:solidFill>
              </a:rPr>
              <a:t>6</a:t>
            </a:r>
            <a:r>
              <a:rPr lang="en-GB" sz="6000" b="1" dirty="0" smtClean="0">
                <a:solidFill>
                  <a:srgbClr val="FF0000"/>
                </a:solidFill>
              </a:rPr>
              <a:t>5%		?</a:t>
            </a:r>
            <a:endParaRPr lang="en-GB" sz="6000" b="1" dirty="0">
              <a:solidFill>
                <a:srgbClr val="FF0000"/>
              </a:solidFill>
            </a:endParaRPr>
          </a:p>
        </p:txBody>
      </p:sp>
    </p:spTree>
    <p:extLst>
      <p:ext uri="{BB962C8B-B14F-4D97-AF65-F5344CB8AC3E}">
        <p14:creationId xmlns:p14="http://schemas.microsoft.com/office/powerpoint/2010/main" val="2999845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lstStyle/>
          <a:p>
            <a:r>
              <a:rPr lang="en-GB" b="1" dirty="0" smtClean="0">
                <a:solidFill>
                  <a:srgbClr val="FFFF00"/>
                </a:solidFill>
              </a:rPr>
              <a:t>What percentage of the mass of vertebrate animals in the world is animals bred for human benefit?</a:t>
            </a:r>
            <a:endParaRPr lang="en-GB" b="1" dirty="0">
              <a:solidFill>
                <a:srgbClr val="FFFF00"/>
              </a:solidFill>
            </a:endParaRPr>
          </a:p>
        </p:txBody>
      </p:sp>
      <p:sp>
        <p:nvSpPr>
          <p:cNvPr id="3" name="Date Placeholder 2"/>
          <p:cNvSpPr>
            <a:spLocks noGrp="1"/>
          </p:cNvSpPr>
          <p:nvPr>
            <p:ph type="dt" sz="half" idx="10"/>
          </p:nvPr>
        </p:nvSpPr>
        <p:spPr/>
        <p:txBody>
          <a:bodyPr/>
          <a:lstStyle/>
          <a:p>
            <a:pPr>
              <a:defRPr/>
            </a:pPr>
            <a:r>
              <a:rPr lang="en-GB" smtClean="0"/>
              <a:t>Slide </a:t>
            </a:r>
            <a:fld id="{E337EBC0-0B05-4E44-BA9F-C01CCB5D2699}" type="slidenum">
              <a:rPr lang="en-GB" smtClean="0"/>
              <a:pPr>
                <a:defRPr/>
              </a:pPr>
              <a:t>25</a:t>
            </a:fld>
            <a:endParaRPr lang="en-GB" smtClean="0"/>
          </a:p>
          <a:p>
            <a:pPr>
              <a:defRPr/>
            </a:pPr>
            <a:endParaRPr lang="en-GB"/>
          </a:p>
        </p:txBody>
      </p:sp>
      <p:sp>
        <p:nvSpPr>
          <p:cNvPr id="4" name="TextBox 3"/>
          <p:cNvSpPr txBox="1"/>
          <p:nvPr/>
        </p:nvSpPr>
        <p:spPr>
          <a:xfrm>
            <a:off x="3347864" y="2348880"/>
            <a:ext cx="4464496" cy="830997"/>
          </a:xfrm>
          <a:prstGeom prst="rect">
            <a:avLst/>
          </a:prstGeom>
          <a:noFill/>
        </p:spPr>
        <p:txBody>
          <a:bodyPr wrap="square" rtlCol="0">
            <a:spAutoFit/>
          </a:bodyPr>
          <a:lstStyle/>
          <a:p>
            <a:r>
              <a:rPr lang="en-GB" sz="4800" b="1" dirty="0" smtClean="0">
                <a:solidFill>
                  <a:srgbClr val="FF0000"/>
                </a:solidFill>
              </a:rPr>
              <a:t>65%</a:t>
            </a:r>
            <a:endParaRPr lang="en-GB" sz="4800" b="1" dirty="0">
              <a:solidFill>
                <a:srgbClr val="FF0000"/>
              </a:solidFill>
            </a:endParaRPr>
          </a:p>
        </p:txBody>
      </p:sp>
      <p:sp>
        <p:nvSpPr>
          <p:cNvPr id="5" name="TextBox 4"/>
          <p:cNvSpPr txBox="1"/>
          <p:nvPr/>
        </p:nvSpPr>
        <p:spPr>
          <a:xfrm>
            <a:off x="236861" y="3068960"/>
            <a:ext cx="8784976" cy="3508653"/>
          </a:xfrm>
          <a:prstGeom prst="rect">
            <a:avLst/>
          </a:prstGeom>
          <a:noFill/>
        </p:spPr>
        <p:txBody>
          <a:bodyPr wrap="square" rtlCol="0">
            <a:spAutoFit/>
          </a:bodyPr>
          <a:lstStyle/>
          <a:p>
            <a:pPr algn="ctr"/>
            <a:r>
              <a:rPr lang="en-GB" sz="6600" b="1" dirty="0" smtClean="0">
                <a:solidFill>
                  <a:srgbClr val="FF0000"/>
                </a:solidFill>
              </a:rPr>
              <a:t>25 + 65 = 90</a:t>
            </a:r>
          </a:p>
          <a:p>
            <a:endParaRPr lang="en-GB" sz="3600" dirty="0" smtClean="0"/>
          </a:p>
          <a:p>
            <a:pPr algn="ctr"/>
            <a:r>
              <a:rPr lang="en-GB" sz="4000" b="1" dirty="0" smtClean="0">
                <a:solidFill>
                  <a:schemeClr val="bg1"/>
                </a:solidFill>
              </a:rPr>
              <a:t>YES. 90% of vertebrate mass on earth is humans or animals bred for human benefit</a:t>
            </a:r>
            <a:endParaRPr lang="en-GB" sz="4000" b="1" dirty="0">
              <a:solidFill>
                <a:schemeClr val="bg1"/>
              </a:solidFill>
            </a:endParaRPr>
          </a:p>
        </p:txBody>
      </p:sp>
    </p:spTree>
    <p:extLst>
      <p:ext uri="{BB962C8B-B14F-4D97-AF65-F5344CB8AC3E}">
        <p14:creationId xmlns:p14="http://schemas.microsoft.com/office/powerpoint/2010/main" val="2999845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3650" name="Picture 2" descr="Scan26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399088" y="3586719"/>
            <a:ext cx="3744912" cy="3284537"/>
          </a:xfrm>
        </p:spPr>
      </p:pic>
      <p:sp>
        <p:nvSpPr>
          <p:cNvPr id="283651" name="Rectangle 3"/>
          <p:cNvSpPr>
            <a:spLocks noGrp="1" noChangeArrowheads="1"/>
          </p:cNvSpPr>
          <p:nvPr>
            <p:ph type="title"/>
          </p:nvPr>
        </p:nvSpPr>
        <p:spPr>
          <a:xfrm>
            <a:off x="690563" y="608013"/>
            <a:ext cx="7762875" cy="1143000"/>
          </a:xfrm>
        </p:spPr>
        <p:txBody>
          <a:bodyPr/>
          <a:lstStyle/>
          <a:p>
            <a:pPr eaLnBrk="1" hangingPunct="1"/>
            <a:endParaRPr lang="en-US" altLang="en-US" smtClean="0"/>
          </a:p>
        </p:txBody>
      </p:sp>
      <p:pic>
        <p:nvPicPr>
          <p:cNvPr id="283652" name="Picture 4" descr="Scan343"/>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6264325" y="-387424"/>
            <a:ext cx="2879675" cy="4135336"/>
          </a:xfrm>
        </p:spPr>
      </p:pic>
      <p:pic>
        <p:nvPicPr>
          <p:cNvPr id="283653" name="Picture 5" descr="Scan283"/>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963488"/>
            <a:ext cx="6313121" cy="10640924"/>
          </a:xfrm>
        </p:spPr>
      </p:pic>
      <p:sp>
        <p:nvSpPr>
          <p:cNvPr id="283654" name="Rectangle 6"/>
          <p:cNvSpPr>
            <a:spLocks noChangeArrowheads="1"/>
          </p:cNvSpPr>
          <p:nvPr/>
        </p:nvSpPr>
        <p:spPr bwMode="auto">
          <a:xfrm>
            <a:off x="9144000" y="0"/>
            <a:ext cx="22225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2400">
              <a:solidFill>
                <a:srgbClr val="FFFFFF"/>
              </a:solidFill>
              <a:latin typeface="Times New Roman" pitchFamily="18" charset="0"/>
            </a:endParaRPr>
          </a:p>
        </p:txBody>
      </p:sp>
      <p:sp>
        <p:nvSpPr>
          <p:cNvPr id="453639" name="Text Box 7"/>
          <p:cNvSpPr txBox="1">
            <a:spLocks noChangeArrowheads="1"/>
          </p:cNvSpPr>
          <p:nvPr/>
        </p:nvSpPr>
        <p:spPr bwMode="auto">
          <a:xfrm>
            <a:off x="4494337" y="5301208"/>
            <a:ext cx="269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eaLnBrk="0" hangingPunct="0">
              <a:defRPr>
                <a:solidFill>
                  <a:schemeClr val="tx1"/>
                </a:solidFill>
                <a:latin typeface="Arial" pitchFamily="34" charset="0"/>
                <a:cs typeface="Arial" pitchFamily="34" charset="0"/>
              </a:defRPr>
            </a:lvl1pPr>
            <a:lvl2pPr marL="742950" indent="-285750" defTabSz="911225" eaLnBrk="0" hangingPunct="0">
              <a:defRPr>
                <a:solidFill>
                  <a:schemeClr val="tx1"/>
                </a:solidFill>
                <a:latin typeface="Arial" pitchFamily="34" charset="0"/>
                <a:cs typeface="Arial" pitchFamily="34" charset="0"/>
              </a:defRPr>
            </a:lvl2pPr>
            <a:lvl3pPr marL="1143000" indent="-228600" defTabSz="911225" eaLnBrk="0" hangingPunct="0">
              <a:defRPr>
                <a:solidFill>
                  <a:schemeClr val="tx1"/>
                </a:solidFill>
                <a:latin typeface="Arial" pitchFamily="34" charset="0"/>
                <a:cs typeface="Arial" pitchFamily="34" charset="0"/>
              </a:defRPr>
            </a:lvl3pPr>
            <a:lvl4pPr marL="1600200" indent="-228600" defTabSz="911225" eaLnBrk="0" hangingPunct="0">
              <a:defRPr>
                <a:solidFill>
                  <a:schemeClr val="tx1"/>
                </a:solidFill>
                <a:latin typeface="Arial" pitchFamily="34" charset="0"/>
                <a:cs typeface="Arial" pitchFamily="34" charset="0"/>
              </a:defRPr>
            </a:lvl4pPr>
            <a:lvl5pPr marL="2057400" indent="-228600" defTabSz="911225" eaLnBrk="0" hangingPunct="0">
              <a:defRPr>
                <a:solidFill>
                  <a:schemeClr val="tx1"/>
                </a:solidFill>
                <a:latin typeface="Arial"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dirty="0">
                <a:solidFill>
                  <a:srgbClr val="FFFFFF"/>
                </a:solidFill>
              </a:rPr>
              <a:t> </a:t>
            </a:r>
            <a:endParaRPr lang="en-GB" altLang="en-US" sz="2400" dirty="0">
              <a:solidFill>
                <a:srgbClr val="FFFFFF"/>
              </a:solidFill>
              <a:latin typeface="Arial Black" pitchFamily="34" charset="0"/>
            </a:endParaRPr>
          </a:p>
        </p:txBody>
      </p:sp>
      <p:sp>
        <p:nvSpPr>
          <p:cNvPr id="8" name="TextBox 7"/>
          <p:cNvSpPr txBox="1">
            <a:spLocks noChangeArrowheads="1"/>
          </p:cNvSpPr>
          <p:nvPr/>
        </p:nvSpPr>
        <p:spPr bwMode="auto">
          <a:xfrm>
            <a:off x="987989" y="124127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GB" altLang="en-US" sz="2400" dirty="0">
              <a:solidFill>
                <a:srgbClr val="FFFF00"/>
              </a:solidFill>
              <a:latin typeface="Arial Black" pitchFamily="34" charset="0"/>
            </a:endParaRPr>
          </a:p>
        </p:txBody>
      </p:sp>
      <p:pic>
        <p:nvPicPr>
          <p:cNvPr id="256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154" y="5301208"/>
            <a:ext cx="8597326" cy="103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188640"/>
            <a:ext cx="74199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0679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36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4572000" y="163513"/>
            <a:ext cx="3962400" cy="1033239"/>
          </a:xfrm>
        </p:spPr>
        <p:txBody>
          <a:bodyPr/>
          <a:lstStyle/>
          <a:p>
            <a:pPr eaLnBrk="1" hangingPunct="1"/>
            <a:r>
              <a:rPr lang="en-US" b="1" i="1" dirty="0" smtClean="0">
                <a:solidFill>
                  <a:schemeClr val="folHlink"/>
                </a:solidFill>
              </a:rPr>
              <a:t>Biodiversity loss</a:t>
            </a:r>
            <a:endParaRPr lang="en-US" dirty="0" smtClean="0"/>
          </a:p>
        </p:txBody>
      </p:sp>
      <p:sp>
        <p:nvSpPr>
          <p:cNvPr id="50179" name="Rectangle 3"/>
          <p:cNvSpPr>
            <a:spLocks noGrp="1" noChangeArrowheads="1"/>
          </p:cNvSpPr>
          <p:nvPr>
            <p:ph type="subTitle" idx="1"/>
          </p:nvPr>
        </p:nvSpPr>
        <p:spPr>
          <a:xfrm>
            <a:off x="1371600" y="3919538"/>
            <a:ext cx="6400800" cy="1714500"/>
          </a:xfrm>
        </p:spPr>
        <p:txBody>
          <a:bodyPr/>
          <a:lstStyle/>
          <a:p>
            <a:pPr eaLnBrk="1" hangingPunct="1"/>
            <a:endParaRPr lang="en-US" smtClean="0"/>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0" y="89114"/>
            <a:ext cx="9036496" cy="677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107910"/>
            <a:ext cx="3456384" cy="584775"/>
          </a:xfrm>
          <a:prstGeom prst="rect">
            <a:avLst/>
          </a:prstGeom>
          <a:noFill/>
        </p:spPr>
        <p:txBody>
          <a:bodyPr wrap="square" rtlCol="0">
            <a:spAutoFit/>
          </a:bodyPr>
          <a:lstStyle/>
          <a:p>
            <a:r>
              <a:rPr lang="en-GB" sz="3200" b="1" i="1" dirty="0" smtClean="0">
                <a:solidFill>
                  <a:srgbClr val="FF0000"/>
                </a:solidFill>
              </a:rPr>
              <a:t>Biodiversity loss</a:t>
            </a:r>
            <a:endParaRPr lang="en-GB" sz="3200" b="1" i="1" dirty="0">
              <a:solidFill>
                <a:srgbClr val="FF0000"/>
              </a:solidFill>
            </a:endParaRPr>
          </a:p>
        </p:txBody>
      </p:sp>
    </p:spTree>
    <p:extLst>
      <p:ext uri="{BB962C8B-B14F-4D97-AF65-F5344CB8AC3E}">
        <p14:creationId xmlns:p14="http://schemas.microsoft.com/office/powerpoint/2010/main" val="416277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7986" name="Picture 2" descr="Scan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6575"/>
            <a:ext cx="9144000"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9021"/>
      </p:ext>
    </p:extLst>
  </p:cSld>
  <p:clrMapOvr>
    <a:masterClrMapping/>
  </p:clrMapOvr>
  <mc:AlternateContent xmlns:mc="http://schemas.openxmlformats.org/markup-compatibility/2006" xmlns:p14="http://schemas.microsoft.com/office/powerpoint/2010/main">
    <mc:Choice Requires="p14">
      <p:transition spd="slow" p14:dur="2000" advTm="27840"/>
    </mc:Choice>
    <mc:Fallback xmlns="">
      <p:transition spd="slow" advTm="2784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accent1">
              <a:alpha val="49019"/>
            </a:schemeClr>
          </a:solidFill>
        </p:spPr>
        <p:txBody>
          <a:bodyPr/>
          <a:lstStyle/>
          <a:p>
            <a:pPr eaLnBrk="1" hangingPunct="1"/>
            <a:r>
              <a:rPr lang="en-US" sz="5400" b="1" dirty="0" smtClean="0">
                <a:solidFill>
                  <a:srgbClr val="FFFF00"/>
                </a:solidFill>
              </a:rPr>
              <a:t>Poverty </a:t>
            </a:r>
            <a:endParaRPr lang="en-US" b="1" dirty="0" smtClean="0">
              <a:solidFill>
                <a:srgbClr val="FFFF00"/>
              </a:solidFill>
            </a:endParaRPr>
          </a:p>
        </p:txBody>
      </p:sp>
      <p:sp>
        <p:nvSpPr>
          <p:cNvPr id="46083" name="Content Placeholder 1"/>
          <p:cNvSpPr>
            <a:spLocks noGrp="1"/>
          </p:cNvSpPr>
          <p:nvPr>
            <p:ph idx="1"/>
          </p:nvPr>
        </p:nvSpPr>
        <p:spPr>
          <a:xfrm>
            <a:off x="323528" y="1628800"/>
            <a:ext cx="8507288" cy="4497363"/>
          </a:xfrm>
        </p:spPr>
        <p:txBody>
          <a:bodyPr/>
          <a:lstStyle/>
          <a:p>
            <a:pPr marL="0" indent="0" algn="ctr">
              <a:buNone/>
            </a:pPr>
            <a:r>
              <a:rPr lang="en-GB" b="1" dirty="0" smtClean="0">
                <a:solidFill>
                  <a:schemeClr val="bg1"/>
                </a:solidFill>
              </a:rPr>
              <a:t>Oxfam was founded </a:t>
            </a:r>
            <a:r>
              <a:rPr lang="en-GB" b="1" dirty="0">
                <a:solidFill>
                  <a:schemeClr val="bg1"/>
                </a:solidFill>
              </a:rPr>
              <a:t>in 1947 to </a:t>
            </a:r>
            <a:r>
              <a:rPr lang="en-GB" b="1" dirty="0" smtClean="0">
                <a:solidFill>
                  <a:schemeClr val="bg1"/>
                </a:solidFill>
              </a:rPr>
              <a:t>alleviate poverty</a:t>
            </a:r>
            <a:endParaRPr lang="en-GB" b="1" dirty="0">
              <a:solidFill>
                <a:schemeClr val="bg1"/>
              </a:solidFill>
            </a:endParaRPr>
          </a:p>
          <a:p>
            <a:pPr marL="0" indent="0" algn="ctr">
              <a:buNone/>
            </a:pPr>
            <a:r>
              <a:rPr lang="en-GB" b="1" dirty="0">
                <a:solidFill>
                  <a:schemeClr val="bg1"/>
                </a:solidFill>
              </a:rPr>
              <a:t>2</a:t>
            </a:r>
            <a:r>
              <a:rPr lang="en-GB" b="1" dirty="0" smtClean="0">
                <a:solidFill>
                  <a:schemeClr val="bg1"/>
                </a:solidFill>
              </a:rPr>
              <a:t> billion people today have an income of less than U.S. $2.5/day. </a:t>
            </a:r>
          </a:p>
          <a:p>
            <a:pPr marL="0" indent="0" algn="ctr">
              <a:buNone/>
            </a:pPr>
            <a:r>
              <a:rPr lang="en-GB" b="1" dirty="0" smtClean="0">
                <a:solidFill>
                  <a:schemeClr val="bg1"/>
                </a:solidFill>
              </a:rPr>
              <a:t>This is comparable to the </a:t>
            </a:r>
            <a:r>
              <a:rPr lang="en-GB" sz="3600" b="1" i="1" dirty="0" smtClean="0">
                <a:solidFill>
                  <a:schemeClr val="bg1"/>
                </a:solidFill>
              </a:rPr>
              <a:t>total</a:t>
            </a:r>
            <a:r>
              <a:rPr lang="en-GB" sz="3600" b="1" dirty="0" smtClean="0">
                <a:solidFill>
                  <a:schemeClr val="bg1"/>
                </a:solidFill>
              </a:rPr>
              <a:t> </a:t>
            </a:r>
            <a:r>
              <a:rPr lang="en-GB" b="1" dirty="0" smtClean="0">
                <a:solidFill>
                  <a:schemeClr val="bg1"/>
                </a:solidFill>
              </a:rPr>
              <a:t>global population in 1947 </a:t>
            </a:r>
          </a:p>
          <a:p>
            <a:pPr marL="0" indent="0" algn="ctr">
              <a:buNone/>
            </a:pPr>
            <a:r>
              <a:rPr lang="en-GB" b="1" i="1" dirty="0" smtClean="0">
                <a:solidFill>
                  <a:srgbClr val="FF0000"/>
                </a:solidFill>
              </a:rPr>
              <a:t>WHAT SORT OF PROGRESS IS THIS ON ALLEVIATING POVERTY</a:t>
            </a:r>
            <a:r>
              <a:rPr lang="en-GB" b="1" i="1" dirty="0">
                <a:solidFill>
                  <a:srgbClr val="FF0000"/>
                </a:solidFill>
              </a:rPr>
              <a:t>?</a:t>
            </a:r>
            <a:endParaRPr lang="en-GB" b="1" i="1" dirty="0" smtClean="0">
              <a:solidFill>
                <a:srgbClr val="FF0000"/>
              </a:solidFill>
            </a:endParaRPr>
          </a:p>
        </p:txBody>
      </p:sp>
      <p:sp>
        <p:nvSpPr>
          <p:cNvPr id="46084" name="Date Placeholder 3"/>
          <p:cNvSpPr>
            <a:spLocks noGrp="1"/>
          </p:cNvSpPr>
          <p:nvPr>
            <p:ph type="dt" sz="quarter" idx="10"/>
          </p:nvPr>
        </p:nvSpPr>
        <p:spPr>
          <a:noFill/>
          <a:ln>
            <a:miter lim="800000"/>
            <a:headEnd/>
            <a:tailEnd/>
          </a:ln>
        </p:spPr>
        <p:txBody>
          <a:bodyPr/>
          <a:lstStyle/>
          <a:p>
            <a:r>
              <a:rPr lang="en-GB" smtClean="0">
                <a:latin typeface="Arial" pitchFamily="34" charset="0"/>
              </a:rPr>
              <a:t>Slide </a:t>
            </a:r>
            <a:fld id="{CF930A45-442D-4D7E-BFBC-B734535F71BC}" type="slidenum">
              <a:rPr lang="en-GB" smtClean="0">
                <a:latin typeface="Arial" pitchFamily="34" charset="0"/>
              </a:rPr>
              <a:pPr/>
              <a:t>29</a:t>
            </a:fld>
            <a:endParaRPr lang="en-GB" smtClean="0">
              <a:latin typeface="Arial" pitchFamily="34" charset="0"/>
            </a:endParaRPr>
          </a:p>
          <a:p>
            <a:endParaRPr lang="en-GB" smtClean="0">
              <a:latin typeface="Arial" pitchFamily="34" charset="0"/>
            </a:endParaRPr>
          </a:p>
        </p:txBody>
      </p:sp>
      <p:sp>
        <p:nvSpPr>
          <p:cNvPr id="46085" name="Slide Number Placeholder 5"/>
          <p:cNvSpPr>
            <a:spLocks noGrp="1"/>
          </p:cNvSpPr>
          <p:nvPr>
            <p:ph type="sldNum" sz="quarter" idx="12"/>
          </p:nvPr>
        </p:nvSpPr>
        <p:spPr>
          <a:noFill/>
          <a:ln>
            <a:miter lim="800000"/>
            <a:headEnd/>
            <a:tailEnd/>
          </a:ln>
        </p:spPr>
        <p:txBody>
          <a:bodyPr/>
          <a:lstStyle/>
          <a:p>
            <a:r>
              <a:rPr lang="en-GB" smtClean="0">
                <a:latin typeface="Arial" pitchFamily="34" charset="0"/>
              </a:rPr>
              <a:t> </a:t>
            </a:r>
          </a:p>
        </p:txBody>
      </p:sp>
    </p:spTree>
    <p:extLst>
      <p:ext uri="{BB962C8B-B14F-4D97-AF65-F5344CB8AC3E}">
        <p14:creationId xmlns:p14="http://schemas.microsoft.com/office/powerpoint/2010/main" val="1992841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solidFill>
                  <a:srgbClr val="FFFF00"/>
                </a:solidFill>
              </a:rPr>
              <a:t>Global Health, Population &amp; Sustainability</a:t>
            </a:r>
            <a:endParaRPr lang="en-GB" sz="4000" b="1" dirty="0">
              <a:solidFill>
                <a:srgbClr val="FFFF00"/>
              </a:solidFill>
            </a:endParaRPr>
          </a:p>
        </p:txBody>
      </p:sp>
      <p:sp>
        <p:nvSpPr>
          <p:cNvPr id="3" name="Content Placeholder 2"/>
          <p:cNvSpPr>
            <a:spLocks noGrp="1"/>
          </p:cNvSpPr>
          <p:nvPr>
            <p:ph idx="1"/>
          </p:nvPr>
        </p:nvSpPr>
        <p:spPr>
          <a:xfrm>
            <a:off x="179512" y="1556792"/>
            <a:ext cx="8964488" cy="4608512"/>
          </a:xfrm>
        </p:spPr>
        <p:txBody>
          <a:bodyPr>
            <a:normAutofit/>
          </a:bodyPr>
          <a:lstStyle/>
          <a:p>
            <a:pPr marL="0" indent="0" algn="ctr">
              <a:buNone/>
            </a:pPr>
            <a:r>
              <a:rPr lang="en-GB" b="1" dirty="0" smtClean="0">
                <a:solidFill>
                  <a:schemeClr val="bg1"/>
                </a:solidFill>
              </a:rPr>
              <a:t>Climate change is the greatest threat to global health in the 21</a:t>
            </a:r>
            <a:r>
              <a:rPr lang="en-GB" b="1" baseline="30000" dirty="0" smtClean="0">
                <a:solidFill>
                  <a:schemeClr val="bg1"/>
                </a:solidFill>
              </a:rPr>
              <a:t>st</a:t>
            </a:r>
            <a:r>
              <a:rPr lang="en-GB" b="1" dirty="0" smtClean="0">
                <a:solidFill>
                  <a:schemeClr val="bg1"/>
                </a:solidFill>
              </a:rPr>
              <a:t> century </a:t>
            </a:r>
            <a:endParaRPr lang="en-GB" b="1" dirty="0">
              <a:solidFill>
                <a:schemeClr val="bg1"/>
              </a:solidFill>
            </a:endParaRPr>
          </a:p>
          <a:p>
            <a:pPr marL="0" indent="0" algn="ctr">
              <a:buNone/>
            </a:pPr>
            <a:r>
              <a:rPr lang="en-GB" b="1" dirty="0" smtClean="0">
                <a:solidFill>
                  <a:schemeClr val="bg1"/>
                </a:solidFill>
              </a:rPr>
              <a:t>(Lancet 2009)</a:t>
            </a:r>
          </a:p>
          <a:p>
            <a:pPr marL="0" indent="0" algn="ctr">
              <a:buNone/>
            </a:pPr>
            <a:r>
              <a:rPr lang="en-GB" b="1" dirty="0" smtClean="0">
                <a:solidFill>
                  <a:schemeClr val="bg1"/>
                </a:solidFill>
              </a:rPr>
              <a:t>It </a:t>
            </a:r>
            <a:r>
              <a:rPr lang="en-GB" b="1" dirty="0">
                <a:solidFill>
                  <a:schemeClr val="bg1"/>
                </a:solidFill>
              </a:rPr>
              <a:t>is extremely likely that human influence has been the dominant cause of </a:t>
            </a:r>
            <a:r>
              <a:rPr lang="en-GB" b="1" dirty="0" smtClean="0">
                <a:solidFill>
                  <a:schemeClr val="bg1"/>
                </a:solidFill>
              </a:rPr>
              <a:t>the observed </a:t>
            </a:r>
            <a:r>
              <a:rPr lang="en-GB" b="1" dirty="0">
                <a:solidFill>
                  <a:schemeClr val="bg1"/>
                </a:solidFill>
              </a:rPr>
              <a:t>warming since the mid-20th </a:t>
            </a:r>
            <a:r>
              <a:rPr lang="en-GB" b="1" dirty="0" smtClean="0">
                <a:solidFill>
                  <a:schemeClr val="bg1"/>
                </a:solidFill>
              </a:rPr>
              <a:t>century (IPCC).</a:t>
            </a:r>
          </a:p>
          <a:p>
            <a:pPr marL="0" indent="0">
              <a:buNone/>
            </a:pPr>
            <a:r>
              <a:rPr lang="en-GB" b="1" i="1" dirty="0" smtClean="0">
                <a:solidFill>
                  <a:srgbClr val="FF0000"/>
                </a:solidFill>
              </a:rPr>
              <a:t>Which Human activities are most to blame?</a:t>
            </a:r>
            <a:endParaRPr lang="en-GB" b="1" i="1" dirty="0">
              <a:solidFill>
                <a:srgbClr val="FF0000"/>
              </a:solidFill>
            </a:endParaRPr>
          </a:p>
        </p:txBody>
      </p:sp>
    </p:spTree>
    <p:extLst>
      <p:ext uri="{BB962C8B-B14F-4D97-AF65-F5344CB8AC3E}">
        <p14:creationId xmlns:p14="http://schemas.microsoft.com/office/powerpoint/2010/main" val="28779853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3" descr="titan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603250"/>
            <a:ext cx="8499475" cy="7920038"/>
          </a:xfrm>
        </p:spPr>
      </p:pic>
      <p:sp>
        <p:nvSpPr>
          <p:cNvPr id="294916" name="Text Box 4"/>
          <p:cNvSpPr txBox="1">
            <a:spLocks noChangeArrowheads="1"/>
          </p:cNvSpPr>
          <p:nvPr/>
        </p:nvSpPr>
        <p:spPr bwMode="auto">
          <a:xfrm>
            <a:off x="0" y="6584950"/>
            <a:ext cx="2141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3" rIns="91433" bIns="45713">
            <a:spAutoFit/>
          </a:bodyPr>
          <a:lstStyle>
            <a:lvl1pPr defTabSz="911225" eaLnBrk="0" hangingPunct="0">
              <a:defRPr>
                <a:solidFill>
                  <a:schemeClr val="tx1"/>
                </a:solidFill>
                <a:latin typeface="Arial" pitchFamily="34" charset="0"/>
                <a:cs typeface="Arial" pitchFamily="34" charset="0"/>
              </a:defRPr>
            </a:lvl1pPr>
            <a:lvl2pPr marL="742950" indent="-285750" defTabSz="911225" eaLnBrk="0" hangingPunct="0">
              <a:defRPr>
                <a:solidFill>
                  <a:schemeClr val="tx1"/>
                </a:solidFill>
                <a:latin typeface="Arial" pitchFamily="34" charset="0"/>
                <a:cs typeface="Arial" pitchFamily="34" charset="0"/>
              </a:defRPr>
            </a:lvl2pPr>
            <a:lvl3pPr marL="1143000" indent="-228600" defTabSz="911225" eaLnBrk="0" hangingPunct="0">
              <a:defRPr>
                <a:solidFill>
                  <a:schemeClr val="tx1"/>
                </a:solidFill>
                <a:latin typeface="Arial" pitchFamily="34" charset="0"/>
                <a:cs typeface="Arial" pitchFamily="34" charset="0"/>
              </a:defRPr>
            </a:lvl3pPr>
            <a:lvl4pPr marL="1600200" indent="-228600" defTabSz="911225" eaLnBrk="0" hangingPunct="0">
              <a:defRPr>
                <a:solidFill>
                  <a:schemeClr val="tx1"/>
                </a:solidFill>
                <a:latin typeface="Arial" pitchFamily="34" charset="0"/>
                <a:cs typeface="Arial" pitchFamily="34" charset="0"/>
              </a:defRPr>
            </a:lvl4pPr>
            <a:lvl5pPr marL="2057400" indent="-228600" defTabSz="911225" eaLnBrk="0" hangingPunct="0">
              <a:defRPr>
                <a:solidFill>
                  <a:schemeClr val="tx1"/>
                </a:solidFill>
                <a:latin typeface="Arial"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900">
              <a:solidFill>
                <a:srgbClr val="000000"/>
              </a:solidFill>
              <a:latin typeface="Arial Black" pitchFamily="34" charset="0"/>
            </a:endParaRPr>
          </a:p>
        </p:txBody>
      </p:sp>
      <p:sp>
        <p:nvSpPr>
          <p:cNvPr id="7" name="TextBox 6"/>
          <p:cNvSpPr txBox="1">
            <a:spLocks noChangeArrowheads="1"/>
          </p:cNvSpPr>
          <p:nvPr/>
        </p:nvSpPr>
        <p:spPr bwMode="auto">
          <a:xfrm>
            <a:off x="1763688" y="116632"/>
            <a:ext cx="617487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2800" dirty="0">
                <a:solidFill>
                  <a:srgbClr val="FF0000"/>
                </a:solidFill>
                <a:latin typeface="Arial Black" pitchFamily="34" charset="0"/>
              </a:rPr>
              <a:t> </a:t>
            </a:r>
            <a:r>
              <a:rPr lang="en-GB" sz="2800" dirty="0" smtClean="0">
                <a:solidFill>
                  <a:srgbClr val="FF0000"/>
                </a:solidFill>
                <a:latin typeface="Arial Black" pitchFamily="34" charset="0"/>
              </a:rPr>
              <a:t>Ignoring over population is like rearranging </a:t>
            </a:r>
            <a:r>
              <a:rPr lang="en-GB" sz="2800" dirty="0">
                <a:solidFill>
                  <a:srgbClr val="FF0000"/>
                </a:solidFill>
                <a:latin typeface="Arial Black" pitchFamily="34" charset="0"/>
              </a:rPr>
              <a:t>the </a:t>
            </a:r>
            <a:r>
              <a:rPr lang="en-GB" sz="2800" dirty="0" smtClean="0">
                <a:solidFill>
                  <a:srgbClr val="FF0000"/>
                </a:solidFill>
                <a:latin typeface="Arial Black" pitchFamily="34" charset="0"/>
              </a:rPr>
              <a:t>deckchairs on the Titanic</a:t>
            </a:r>
            <a:endParaRPr lang="en-GB" sz="2800" dirty="0">
              <a:solidFill>
                <a:srgbClr val="FF0000"/>
              </a:solidFill>
              <a:latin typeface="Arial Black" pitchFamily="34" charset="0"/>
            </a:endParaRPr>
          </a:p>
        </p:txBody>
      </p:sp>
    </p:spTree>
    <p:extLst>
      <p:ext uri="{BB962C8B-B14F-4D97-AF65-F5344CB8AC3E}">
        <p14:creationId xmlns:p14="http://schemas.microsoft.com/office/powerpoint/2010/main" val="361668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7">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lraK\Pictures\PM2.jpg"/>
          <p:cNvPicPr>
            <a:picLocks noChangeAspect="1" noChangeArrowheads="1"/>
          </p:cNvPicPr>
          <p:nvPr/>
        </p:nvPicPr>
        <p:blipFill>
          <a:blip r:embed="rId2" cstate="print"/>
          <a:srcRect/>
          <a:stretch>
            <a:fillRect/>
          </a:stretch>
        </p:blipFill>
        <p:spPr bwMode="auto">
          <a:xfrm>
            <a:off x="2132462" y="0"/>
            <a:ext cx="4879075"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i="1" dirty="0" smtClean="0">
                <a:solidFill>
                  <a:srgbClr val="FFFF00"/>
                </a:solidFill>
              </a:rPr>
              <a:t>SO WHERE ARE WE NOW?</a:t>
            </a:r>
            <a:endParaRPr lang="en-GB" sz="4000" b="1" i="1" dirty="0">
              <a:solidFill>
                <a:srgbClr val="FFFF00"/>
              </a:solidFill>
            </a:endParaRPr>
          </a:p>
        </p:txBody>
      </p:sp>
      <p:sp>
        <p:nvSpPr>
          <p:cNvPr id="3" name="Content Placeholder 2"/>
          <p:cNvSpPr>
            <a:spLocks noGrp="1"/>
          </p:cNvSpPr>
          <p:nvPr>
            <p:ph idx="1"/>
          </p:nvPr>
        </p:nvSpPr>
        <p:spPr>
          <a:xfrm>
            <a:off x="179512" y="1412776"/>
            <a:ext cx="8579296" cy="4569371"/>
          </a:xfrm>
        </p:spPr>
        <p:txBody>
          <a:bodyPr/>
          <a:lstStyle/>
          <a:p>
            <a:r>
              <a:rPr lang="en-GB" b="1" dirty="0">
                <a:solidFill>
                  <a:schemeClr val="bg1"/>
                </a:solidFill>
              </a:rPr>
              <a:t>W</a:t>
            </a:r>
            <a:r>
              <a:rPr lang="en-GB" b="1" dirty="0" smtClean="0">
                <a:solidFill>
                  <a:schemeClr val="bg1"/>
                </a:solidFill>
              </a:rPr>
              <a:t>orld population is slowly stabilising, but to a level where it would be difficult to maintain a good quality of life for all</a:t>
            </a:r>
          </a:p>
          <a:p>
            <a:r>
              <a:rPr lang="en-GB" b="1" dirty="0" smtClean="0">
                <a:solidFill>
                  <a:schemeClr val="bg1"/>
                </a:solidFill>
              </a:rPr>
              <a:t>With appropriate motivation, a sustainable number can be achieved, but over several generations</a:t>
            </a:r>
          </a:p>
          <a:p>
            <a:r>
              <a:rPr lang="en-GB" b="1" dirty="0" smtClean="0">
                <a:solidFill>
                  <a:schemeClr val="bg1"/>
                </a:solidFill>
              </a:rPr>
              <a:t>This requires reducing consumption </a:t>
            </a:r>
            <a:r>
              <a:rPr lang="en-GB" b="1" i="1" dirty="0" smtClean="0">
                <a:solidFill>
                  <a:schemeClr val="bg1"/>
                </a:solidFill>
              </a:rPr>
              <a:t>AND</a:t>
            </a:r>
            <a:r>
              <a:rPr lang="en-GB" b="1" dirty="0" smtClean="0">
                <a:solidFill>
                  <a:schemeClr val="bg1"/>
                </a:solidFill>
              </a:rPr>
              <a:t> the number of children being born </a:t>
            </a:r>
            <a:r>
              <a:rPr lang="en-GB" b="1" i="1" dirty="0" smtClean="0">
                <a:solidFill>
                  <a:schemeClr val="bg1"/>
                </a:solidFill>
              </a:rPr>
              <a:t>NOW</a:t>
            </a:r>
            <a:endParaRPr lang="en-GB" b="1" i="1" dirty="0">
              <a:solidFill>
                <a:schemeClr val="bg1"/>
              </a:solidFill>
            </a:endParaRPr>
          </a:p>
        </p:txBody>
      </p:sp>
    </p:spTree>
    <p:extLst>
      <p:ext uri="{BB962C8B-B14F-4D97-AF65-F5344CB8AC3E}">
        <p14:creationId xmlns:p14="http://schemas.microsoft.com/office/powerpoint/2010/main" val="32193227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eaLnBrk="1" hangingPunct="1">
              <a:defRPr/>
            </a:pPr>
            <a:endParaRPr lang="en-US">
              <a:effectLst>
                <a:outerShdw blurRad="38100" dist="38100" dir="2700000" algn="tl">
                  <a:srgbClr val="010199"/>
                </a:outerShdw>
              </a:effectLst>
            </a:endParaRPr>
          </a:p>
        </p:txBody>
      </p:sp>
      <p:sp>
        <p:nvSpPr>
          <p:cNvPr id="369667" name="Rectangle 3"/>
          <p:cNvSpPr>
            <a:spLocks noGrp="1" noChangeArrowheads="1"/>
          </p:cNvSpPr>
          <p:nvPr>
            <p:ph type="body" idx="1"/>
          </p:nvPr>
        </p:nvSpPr>
        <p:spPr/>
        <p:txBody>
          <a:bodyPr/>
          <a:lstStyle/>
          <a:p>
            <a:pPr eaLnBrk="1" hangingPunct="1">
              <a:defRPr/>
            </a:pPr>
            <a:endParaRPr lang="en-US">
              <a:effectLst>
                <a:outerShdw blurRad="38100" dist="38100" dir="2700000" algn="tl">
                  <a:srgbClr val="010199"/>
                </a:outerShdw>
              </a:effectLst>
            </a:endParaRPr>
          </a:p>
        </p:txBody>
      </p:sp>
      <p:pic>
        <p:nvPicPr>
          <p:cNvPr id="312324" name="Picture 4" descr="07 05 07week6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452" y="0"/>
            <a:ext cx="1029504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446" y="836712"/>
            <a:ext cx="8640762"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2400" dirty="0">
              <a:solidFill>
                <a:srgbClr val="FFFFFF"/>
              </a:solidFill>
              <a:latin typeface="Arial Black" pitchFamily="34" charset="0"/>
            </a:endParaRPr>
          </a:p>
          <a:p>
            <a:endParaRPr lang="en-GB" sz="2400" dirty="0">
              <a:solidFill>
                <a:srgbClr val="FFFFFF"/>
              </a:solidFill>
              <a:latin typeface="Arial Black" pitchFamily="34" charset="0"/>
            </a:endParaRPr>
          </a:p>
          <a:p>
            <a:endParaRPr lang="en-GB" sz="2400" dirty="0" smtClean="0">
              <a:solidFill>
                <a:srgbClr val="FFFFFF"/>
              </a:solidFill>
              <a:latin typeface="Arial Black" pitchFamily="34" charset="0"/>
            </a:endParaRPr>
          </a:p>
          <a:p>
            <a:endParaRPr lang="en-GB" sz="2400" dirty="0" smtClean="0">
              <a:solidFill>
                <a:srgbClr val="FFFFFF"/>
              </a:solidFill>
              <a:latin typeface="Arial Black" pitchFamily="34" charset="0"/>
            </a:endParaRPr>
          </a:p>
          <a:p>
            <a:endParaRPr lang="en-GB" sz="2400" dirty="0" smtClean="0">
              <a:solidFill>
                <a:srgbClr val="FFFFFF"/>
              </a:solidFill>
              <a:latin typeface="Arial Black" pitchFamily="34" charset="0"/>
            </a:endParaRPr>
          </a:p>
          <a:p>
            <a:endParaRPr lang="en-GB" sz="2400" dirty="0">
              <a:solidFill>
                <a:srgbClr val="FFFFFF"/>
              </a:solidFill>
              <a:latin typeface="Arial Black" pitchFamily="34" charset="0"/>
            </a:endParaRPr>
          </a:p>
          <a:p>
            <a:endParaRPr lang="en-GB" sz="2400" dirty="0" smtClean="0">
              <a:solidFill>
                <a:srgbClr val="FFFFFF"/>
              </a:solidFill>
              <a:latin typeface="Arial Black" pitchFamily="34" charset="0"/>
            </a:endParaRPr>
          </a:p>
          <a:p>
            <a:pPr algn="ctr"/>
            <a:r>
              <a:rPr lang="en-GB" sz="2400" dirty="0">
                <a:solidFill>
                  <a:srgbClr val="FFFFFF"/>
                </a:solidFill>
                <a:latin typeface="Arial Black" pitchFamily="34" charset="0"/>
              </a:rPr>
              <a:t>Every child has a right to be wanted, healthy, well educated, </a:t>
            </a:r>
            <a:r>
              <a:rPr lang="en-GB" sz="2400" dirty="0" smtClean="0">
                <a:solidFill>
                  <a:srgbClr val="FFFFFF"/>
                </a:solidFill>
                <a:latin typeface="Arial Black" pitchFamily="34" charset="0"/>
              </a:rPr>
              <a:t>happy, </a:t>
            </a:r>
            <a:r>
              <a:rPr lang="en-GB" sz="2400" dirty="0">
                <a:solidFill>
                  <a:srgbClr val="FFFFFF"/>
                </a:solidFill>
                <a:latin typeface="Arial Black" pitchFamily="34" charset="0"/>
              </a:rPr>
              <a:t>to have a rewarding life and to be able to anticipate the same for their own </a:t>
            </a:r>
            <a:r>
              <a:rPr lang="en-GB" sz="2400" dirty="0" smtClean="0">
                <a:solidFill>
                  <a:srgbClr val="FFFFFF"/>
                </a:solidFill>
                <a:latin typeface="Arial Black" pitchFamily="34" charset="0"/>
              </a:rPr>
              <a:t>children</a:t>
            </a:r>
            <a:endParaRPr lang="en-GB" sz="2400" dirty="0">
              <a:solidFill>
                <a:srgbClr val="FFFFFF"/>
              </a:solidFill>
              <a:latin typeface="Arial Black" pitchFamily="34" charset="0"/>
            </a:endParaRPr>
          </a:p>
          <a:p>
            <a:endParaRPr lang="en-GB" sz="2400" dirty="0" smtClean="0">
              <a:solidFill>
                <a:srgbClr val="FFFFFF"/>
              </a:solidFill>
              <a:latin typeface="Arial Black" pitchFamily="34" charset="0"/>
            </a:endParaRPr>
          </a:p>
          <a:p>
            <a:pPr algn="ctr"/>
            <a:r>
              <a:rPr lang="en-GB" sz="2800" i="1" dirty="0" smtClean="0">
                <a:solidFill>
                  <a:srgbClr val="FFFFFF"/>
                </a:solidFill>
                <a:latin typeface="Arial Black" pitchFamily="34" charset="0"/>
              </a:rPr>
              <a:t>It can only happen if population and consumption are stabilised at sustainable levels</a:t>
            </a:r>
            <a:endParaRPr lang="en-GB" sz="2800" i="1" dirty="0">
              <a:solidFill>
                <a:srgbClr val="FFFFFF"/>
              </a:solidFill>
              <a:latin typeface="Arial Black" pitchFamily="34" charset="0"/>
            </a:endParaRPr>
          </a:p>
          <a:p>
            <a:endParaRPr lang="en-GB" sz="2400" dirty="0">
              <a:solidFill>
                <a:srgbClr val="FFFFFF"/>
              </a:solidFill>
            </a:endParaRPr>
          </a:p>
        </p:txBody>
      </p:sp>
    </p:spTree>
    <p:extLst>
      <p:ext uri="{BB962C8B-B14F-4D97-AF65-F5344CB8AC3E}">
        <p14:creationId xmlns:p14="http://schemas.microsoft.com/office/powerpoint/2010/main" val="77717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blinds(horizontal)">
                                      <p:cBhvr>
                                        <p:cTn id="7" dur="500"/>
                                        <p:tgtEl>
                                          <p:spTgt spid="6">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blinds(horizontal)">
                                      <p:cBhvr>
                                        <p:cTn id="1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r>
              <a:rPr lang="en-GB" sz="4000" b="1" dirty="0" smtClean="0">
                <a:solidFill>
                  <a:srgbClr val="FFFF00"/>
                </a:solidFill>
              </a:rPr>
              <a:t>Climate Change &amp; International Politics</a:t>
            </a:r>
            <a:endParaRPr lang="en-GB" sz="4000" b="1" dirty="0">
              <a:solidFill>
                <a:srgbClr val="FFFF00"/>
              </a:solidFill>
            </a:endParaRPr>
          </a:p>
        </p:txBody>
      </p:sp>
      <p:sp>
        <p:nvSpPr>
          <p:cNvPr id="3" name="Content Placeholder 2"/>
          <p:cNvSpPr>
            <a:spLocks noGrp="1"/>
          </p:cNvSpPr>
          <p:nvPr>
            <p:ph idx="1"/>
          </p:nvPr>
        </p:nvSpPr>
        <p:spPr>
          <a:xfrm>
            <a:off x="457200" y="1556792"/>
            <a:ext cx="8363272" cy="4569371"/>
          </a:xfrm>
        </p:spPr>
        <p:txBody>
          <a:bodyPr>
            <a:normAutofit/>
          </a:bodyPr>
          <a:lstStyle/>
          <a:p>
            <a:pPr marL="0" indent="0">
              <a:buNone/>
            </a:pPr>
            <a:r>
              <a:rPr lang="en-GB" dirty="0" smtClean="0">
                <a:solidFill>
                  <a:schemeClr val="bg1"/>
                </a:solidFill>
              </a:rPr>
              <a:t>Regulation and implementation</a:t>
            </a:r>
            <a:r>
              <a:rPr lang="en-GB" dirty="0">
                <a:solidFill>
                  <a:schemeClr val="bg1"/>
                </a:solidFill>
              </a:rPr>
              <a:t> </a:t>
            </a:r>
            <a:r>
              <a:rPr lang="en-GB" dirty="0" smtClean="0">
                <a:solidFill>
                  <a:schemeClr val="bg1"/>
                </a:solidFill>
              </a:rPr>
              <a:t>has achieved little due to:</a:t>
            </a:r>
          </a:p>
          <a:p>
            <a:r>
              <a:rPr lang="en-GB" dirty="0" smtClean="0">
                <a:solidFill>
                  <a:schemeClr val="bg1"/>
                </a:solidFill>
              </a:rPr>
              <a:t>Uncertainties about science </a:t>
            </a:r>
          </a:p>
          <a:p>
            <a:pPr marL="0" indent="0" algn="ctr">
              <a:buNone/>
            </a:pPr>
            <a:r>
              <a:rPr lang="en-GB" i="1" dirty="0">
                <a:solidFill>
                  <a:srgbClr val="FF0000"/>
                </a:solidFill>
              </a:rPr>
              <a:t>PRECAUTIONARY PRINCIPLE:</a:t>
            </a:r>
          </a:p>
          <a:p>
            <a:pPr marL="0" indent="0" algn="ctr">
              <a:buNone/>
            </a:pPr>
            <a:r>
              <a:rPr lang="en-GB" sz="2800" i="1" dirty="0">
                <a:solidFill>
                  <a:srgbClr val="FF0000"/>
                </a:solidFill>
              </a:rPr>
              <a:t>Uncertainty is not </a:t>
            </a:r>
            <a:r>
              <a:rPr lang="en-GB" sz="2800" i="1" dirty="0" smtClean="0">
                <a:solidFill>
                  <a:srgbClr val="FF0000"/>
                </a:solidFill>
              </a:rPr>
              <a:t>necessarily a </a:t>
            </a:r>
            <a:r>
              <a:rPr lang="en-GB" sz="2800" i="1" dirty="0">
                <a:solidFill>
                  <a:srgbClr val="FF0000"/>
                </a:solidFill>
              </a:rPr>
              <a:t>reason to avoid or postpone action</a:t>
            </a:r>
          </a:p>
          <a:p>
            <a:r>
              <a:rPr lang="en-GB" b="1" dirty="0" smtClean="0">
                <a:solidFill>
                  <a:schemeClr val="bg1"/>
                </a:solidFill>
              </a:rPr>
              <a:t>Large economic costs of change</a:t>
            </a:r>
          </a:p>
          <a:p>
            <a:r>
              <a:rPr lang="en-GB" sz="3600" b="1" i="1" dirty="0" smtClean="0">
                <a:solidFill>
                  <a:schemeClr val="bg1"/>
                </a:solidFill>
              </a:rPr>
              <a:t>Threats to vested interests</a:t>
            </a:r>
          </a:p>
        </p:txBody>
      </p:sp>
    </p:spTree>
    <p:extLst>
      <p:ext uri="{BB962C8B-B14F-4D97-AF65-F5344CB8AC3E}">
        <p14:creationId xmlns:p14="http://schemas.microsoft.com/office/powerpoint/2010/main" val="1180467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solidFill>
                  <a:srgbClr val="FFFF00"/>
                </a:solidFill>
              </a:rPr>
              <a:t>The Doctor’s Dilemma</a:t>
            </a:r>
            <a:endParaRPr lang="en-GB" sz="4800" dirty="0">
              <a:solidFill>
                <a:srgbClr val="FFFF00"/>
              </a:solidFill>
            </a:endParaRPr>
          </a:p>
        </p:txBody>
      </p:sp>
      <p:sp>
        <p:nvSpPr>
          <p:cNvPr id="3" name="Content Placeholder 2"/>
          <p:cNvSpPr>
            <a:spLocks noGrp="1"/>
          </p:cNvSpPr>
          <p:nvPr>
            <p:ph idx="1"/>
          </p:nvPr>
        </p:nvSpPr>
        <p:spPr>
          <a:xfrm>
            <a:off x="395536" y="1916832"/>
            <a:ext cx="8229600" cy="4525963"/>
          </a:xfrm>
        </p:spPr>
        <p:txBody>
          <a:bodyPr/>
          <a:lstStyle/>
          <a:p>
            <a:pPr marL="0" indent="0" algn="ctr">
              <a:buNone/>
            </a:pPr>
            <a:r>
              <a:rPr lang="en-GB" sz="3600" dirty="0" smtClean="0"/>
              <a:t> </a:t>
            </a:r>
            <a:r>
              <a:rPr lang="en-GB" sz="3600" b="1" dirty="0" smtClean="0">
                <a:solidFill>
                  <a:schemeClr val="bg1"/>
                </a:solidFill>
              </a:rPr>
              <a:t>“In my view it is morally questionable to intervene in death without at the same time intervening in birth</a:t>
            </a:r>
            <a:r>
              <a:rPr lang="en-GB" sz="3600" b="1" dirty="0">
                <a:solidFill>
                  <a:schemeClr val="bg1"/>
                </a:solidFill>
              </a:rPr>
              <a:t>” </a:t>
            </a:r>
            <a:endParaRPr lang="en-GB" sz="3600" b="1" dirty="0" smtClean="0">
              <a:solidFill>
                <a:schemeClr val="bg1"/>
              </a:solidFill>
            </a:endParaRPr>
          </a:p>
          <a:p>
            <a:endParaRPr lang="en-GB" b="1" dirty="0">
              <a:solidFill>
                <a:schemeClr val="bg1"/>
              </a:solidFill>
            </a:endParaRPr>
          </a:p>
          <a:p>
            <a:pPr marL="0" indent="0" algn="ctr">
              <a:buNone/>
            </a:pPr>
            <a:r>
              <a:rPr lang="en-GB" sz="2800" b="1" i="1" dirty="0" smtClean="0">
                <a:solidFill>
                  <a:schemeClr val="bg1"/>
                </a:solidFill>
              </a:rPr>
              <a:t>Tim </a:t>
            </a:r>
            <a:r>
              <a:rPr lang="en-GB" sz="2800" b="1" i="1" dirty="0">
                <a:solidFill>
                  <a:schemeClr val="bg1"/>
                </a:solidFill>
              </a:rPr>
              <a:t>Dyson, P</a:t>
            </a:r>
            <a:r>
              <a:rPr lang="en-GB" sz="2800" b="1" i="1" dirty="0" smtClean="0">
                <a:solidFill>
                  <a:schemeClr val="bg1"/>
                </a:solidFill>
              </a:rPr>
              <a:t>rofessor of Population Studies, London School of Economics</a:t>
            </a:r>
            <a:endParaRPr lang="en-GB" sz="2800" b="1" i="1" dirty="0">
              <a:solidFill>
                <a:schemeClr val="bg1"/>
              </a:solidFill>
            </a:endParaRPr>
          </a:p>
        </p:txBody>
      </p:sp>
      <p:sp>
        <p:nvSpPr>
          <p:cNvPr id="4" name="Date Placeholder 3"/>
          <p:cNvSpPr>
            <a:spLocks noGrp="1"/>
          </p:cNvSpPr>
          <p:nvPr>
            <p:ph type="dt" sz="half" idx="10"/>
          </p:nvPr>
        </p:nvSpPr>
        <p:spPr/>
        <p:txBody>
          <a:bodyPr/>
          <a:lstStyle/>
          <a:p>
            <a:pPr>
              <a:defRPr/>
            </a:pPr>
            <a:r>
              <a:rPr lang="en-GB" smtClean="0"/>
              <a:t>Slide </a:t>
            </a:r>
            <a:fld id="{7299DFD8-D640-469F-9018-282D3824C8E4}" type="slidenum">
              <a:rPr lang="en-GB" smtClean="0"/>
              <a:pPr>
                <a:defRPr/>
              </a:pPr>
              <a:t>35</a:t>
            </a:fld>
            <a:endParaRPr lang="en-GB" smtClean="0"/>
          </a:p>
          <a:p>
            <a:pPr>
              <a:defRPr/>
            </a:pPr>
            <a:endParaRPr lang="en-GB"/>
          </a:p>
        </p:txBody>
      </p:sp>
    </p:spTree>
    <p:extLst>
      <p:ext uri="{BB962C8B-B14F-4D97-AF65-F5344CB8AC3E}">
        <p14:creationId xmlns:p14="http://schemas.microsoft.com/office/powerpoint/2010/main" val="17768717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b="1" dirty="0" smtClean="0">
                <a:solidFill>
                  <a:srgbClr val="FFFF00"/>
                </a:solidFill>
              </a:rPr>
              <a:t>Questions for Discussion</a:t>
            </a:r>
            <a:endParaRPr lang="en-GB" b="1" dirty="0">
              <a:solidFill>
                <a:srgbClr val="FFFF00"/>
              </a:solidFill>
            </a:endParaRPr>
          </a:p>
        </p:txBody>
      </p:sp>
      <p:sp>
        <p:nvSpPr>
          <p:cNvPr id="3" name="Content Placeholder 2"/>
          <p:cNvSpPr>
            <a:spLocks noGrp="1"/>
          </p:cNvSpPr>
          <p:nvPr>
            <p:ph idx="1"/>
          </p:nvPr>
        </p:nvSpPr>
        <p:spPr>
          <a:xfrm>
            <a:off x="251520" y="1916832"/>
            <a:ext cx="8496944" cy="4525963"/>
          </a:xfrm>
        </p:spPr>
        <p:txBody>
          <a:bodyPr/>
          <a:lstStyle/>
          <a:p>
            <a:r>
              <a:rPr lang="en-GB" b="1" dirty="0">
                <a:solidFill>
                  <a:schemeClr val="bg1"/>
                </a:solidFill>
              </a:rPr>
              <a:t>Why </a:t>
            </a:r>
            <a:r>
              <a:rPr lang="en-GB" b="1" dirty="0" smtClean="0">
                <a:solidFill>
                  <a:schemeClr val="bg1"/>
                </a:solidFill>
              </a:rPr>
              <a:t>are </a:t>
            </a:r>
            <a:r>
              <a:rPr lang="en-GB" b="1" dirty="0">
                <a:solidFill>
                  <a:schemeClr val="bg1"/>
                </a:solidFill>
              </a:rPr>
              <a:t>people </a:t>
            </a:r>
            <a:r>
              <a:rPr lang="en-GB" b="1" dirty="0" smtClean="0">
                <a:solidFill>
                  <a:schemeClr val="bg1"/>
                </a:solidFill>
              </a:rPr>
              <a:t>so reluctant to </a:t>
            </a:r>
            <a:r>
              <a:rPr lang="en-GB" b="1" dirty="0">
                <a:solidFill>
                  <a:schemeClr val="bg1"/>
                </a:solidFill>
              </a:rPr>
              <a:t>talk about population numbers?</a:t>
            </a:r>
          </a:p>
          <a:p>
            <a:r>
              <a:rPr lang="en-GB" b="1" dirty="0" smtClean="0">
                <a:solidFill>
                  <a:schemeClr val="bg1"/>
                </a:solidFill>
              </a:rPr>
              <a:t>How sustainable are we now?</a:t>
            </a:r>
          </a:p>
          <a:p>
            <a:r>
              <a:rPr lang="en-GB" b="1" dirty="0" smtClean="0">
                <a:solidFill>
                  <a:schemeClr val="bg1"/>
                </a:solidFill>
              </a:rPr>
              <a:t>How well can technology keep up </a:t>
            </a:r>
            <a:r>
              <a:rPr lang="en-GB" b="1" dirty="0">
                <a:solidFill>
                  <a:schemeClr val="bg1"/>
                </a:solidFill>
              </a:rPr>
              <a:t>w</a:t>
            </a:r>
            <a:r>
              <a:rPr lang="en-GB" b="1" dirty="0" smtClean="0">
                <a:solidFill>
                  <a:schemeClr val="bg1"/>
                </a:solidFill>
              </a:rPr>
              <a:t>ith increases in population </a:t>
            </a:r>
            <a:r>
              <a:rPr lang="en-GB" b="1" dirty="0">
                <a:solidFill>
                  <a:schemeClr val="bg1"/>
                </a:solidFill>
              </a:rPr>
              <a:t>&amp;</a:t>
            </a:r>
            <a:r>
              <a:rPr lang="en-GB" b="1" dirty="0" smtClean="0">
                <a:solidFill>
                  <a:schemeClr val="bg1"/>
                </a:solidFill>
              </a:rPr>
              <a:t> consumption?</a:t>
            </a:r>
          </a:p>
          <a:p>
            <a:r>
              <a:rPr lang="en-GB" b="1" dirty="0" smtClean="0">
                <a:solidFill>
                  <a:schemeClr val="bg1"/>
                </a:solidFill>
              </a:rPr>
              <a:t>How easy is it to influence population and </a:t>
            </a:r>
            <a:r>
              <a:rPr lang="en-GB" b="1" dirty="0">
                <a:solidFill>
                  <a:schemeClr val="bg1"/>
                </a:solidFill>
              </a:rPr>
              <a:t>consumption? </a:t>
            </a:r>
            <a:endParaRPr lang="en-GB" b="1" dirty="0" smtClean="0">
              <a:solidFill>
                <a:schemeClr val="bg1"/>
              </a:solidFill>
            </a:endParaRPr>
          </a:p>
          <a:p>
            <a:endParaRPr lang="en-GB" b="1" dirty="0">
              <a:solidFill>
                <a:schemeClr val="bg1"/>
              </a:solidFill>
            </a:endParaRPr>
          </a:p>
        </p:txBody>
      </p:sp>
      <p:sp>
        <p:nvSpPr>
          <p:cNvPr id="4" name="Date Placeholder 3"/>
          <p:cNvSpPr>
            <a:spLocks noGrp="1"/>
          </p:cNvSpPr>
          <p:nvPr>
            <p:ph type="dt" sz="half" idx="10"/>
          </p:nvPr>
        </p:nvSpPr>
        <p:spPr/>
        <p:txBody>
          <a:bodyPr/>
          <a:lstStyle/>
          <a:p>
            <a:pPr>
              <a:defRPr/>
            </a:pPr>
            <a:r>
              <a:rPr lang="en-GB" dirty="0" smtClean="0"/>
              <a:t>Slide </a:t>
            </a:r>
            <a:fld id="{7299DFD8-D640-469F-9018-282D3824C8E4}" type="slidenum">
              <a:rPr lang="en-GB" smtClean="0"/>
              <a:pPr>
                <a:defRPr/>
              </a:pPr>
              <a:t>36</a:t>
            </a:fld>
            <a:r>
              <a:rPr lang="en-GB" dirty="0" smtClean="0"/>
              <a:t>p</a:t>
            </a:r>
          </a:p>
          <a:p>
            <a:pPr>
              <a:defRPr/>
            </a:pPr>
            <a:endParaRPr lang="en-GB" dirty="0"/>
          </a:p>
        </p:txBody>
      </p:sp>
    </p:spTree>
    <p:extLst>
      <p:ext uri="{BB962C8B-B14F-4D97-AF65-F5344CB8AC3E}">
        <p14:creationId xmlns:p14="http://schemas.microsoft.com/office/powerpoint/2010/main" val="21627570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b="1" dirty="0" smtClean="0">
                <a:solidFill>
                  <a:srgbClr val="FFFF00"/>
                </a:solidFill>
              </a:rPr>
              <a:t>QUIZ</a:t>
            </a:r>
            <a:endParaRPr lang="en-GB" sz="6600" b="1" dirty="0">
              <a:solidFill>
                <a:srgbClr val="FFFF00"/>
              </a:solidFill>
            </a:endParaRPr>
          </a:p>
        </p:txBody>
      </p:sp>
      <p:sp>
        <p:nvSpPr>
          <p:cNvPr id="3" name="Content Placeholder 2"/>
          <p:cNvSpPr>
            <a:spLocks noGrp="1"/>
          </p:cNvSpPr>
          <p:nvPr>
            <p:ph idx="1"/>
          </p:nvPr>
        </p:nvSpPr>
        <p:spPr/>
        <p:txBody>
          <a:bodyPr/>
          <a:lstStyle/>
          <a:p>
            <a:pPr marL="0" indent="0">
              <a:buNone/>
            </a:pPr>
            <a:endParaRPr lang="en-GB" sz="6000" b="1" dirty="0" smtClean="0">
              <a:solidFill>
                <a:srgbClr val="FFFF00"/>
              </a:solidFill>
            </a:endParaRPr>
          </a:p>
          <a:p>
            <a:pPr marL="0" indent="0">
              <a:buNone/>
            </a:pPr>
            <a:r>
              <a:rPr lang="en-GB" sz="6000" b="1" i="1" dirty="0" smtClean="0">
                <a:solidFill>
                  <a:srgbClr val="FFFF00"/>
                </a:solidFill>
              </a:rPr>
              <a:t>   WHO SAID WHAT?</a:t>
            </a:r>
            <a:endParaRPr lang="en-GB" sz="6000" b="1" i="1" dirty="0">
              <a:solidFill>
                <a:srgbClr val="FFFF00"/>
              </a:solidFill>
            </a:endParaRPr>
          </a:p>
        </p:txBody>
      </p:sp>
      <p:sp>
        <p:nvSpPr>
          <p:cNvPr id="4" name="Date Placeholder 3"/>
          <p:cNvSpPr>
            <a:spLocks noGrp="1"/>
          </p:cNvSpPr>
          <p:nvPr>
            <p:ph type="dt" sz="half" idx="10"/>
          </p:nvPr>
        </p:nvSpPr>
        <p:spPr/>
        <p:txBody>
          <a:bodyPr/>
          <a:lstStyle/>
          <a:p>
            <a:pPr>
              <a:defRPr/>
            </a:pPr>
            <a:r>
              <a:rPr lang="en-GB" smtClean="0"/>
              <a:t>Slide </a:t>
            </a:r>
            <a:fld id="{7299DFD8-D640-469F-9018-282D3824C8E4}" type="slidenum">
              <a:rPr lang="en-GB" smtClean="0"/>
              <a:pPr>
                <a:defRPr/>
              </a:pPr>
              <a:t>37</a:t>
            </a:fld>
            <a:endParaRPr lang="en-GB" smtClean="0"/>
          </a:p>
          <a:p>
            <a:pPr>
              <a:defRPr/>
            </a:pPr>
            <a:endParaRPr lang="en-GB"/>
          </a:p>
        </p:txBody>
      </p:sp>
    </p:spTree>
    <p:extLst>
      <p:ext uri="{BB962C8B-B14F-4D97-AF65-F5344CB8AC3E}">
        <p14:creationId xmlns:p14="http://schemas.microsoft.com/office/powerpoint/2010/main" val="315239321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48200"/>
            <a:ext cx="8229600" cy="1143000"/>
          </a:xfrm>
        </p:spPr>
        <p:txBody>
          <a:bodyPr>
            <a:normAutofit fontScale="90000"/>
          </a:bodyPr>
          <a:lstStyle/>
          <a:p>
            <a:r>
              <a:rPr lang="en-GB" sz="4900" dirty="0">
                <a:solidFill>
                  <a:srgbClr val="FFFF00"/>
                </a:solidFill>
              </a:rPr>
              <a:t>George </a:t>
            </a:r>
            <a:r>
              <a:rPr lang="en-GB" sz="4900" dirty="0" smtClean="0">
                <a:solidFill>
                  <a:srgbClr val="FFFF00"/>
                </a:solidFill>
              </a:rPr>
              <a:t>Carey</a:t>
            </a:r>
            <a:r>
              <a:rPr lang="en-GB" sz="3600" dirty="0" smtClean="0">
                <a:solidFill>
                  <a:srgbClr val="FFFF00"/>
                </a:solidFill>
              </a:rPr>
              <a:t/>
            </a:r>
            <a:br>
              <a:rPr lang="en-GB" sz="3600" dirty="0" smtClean="0">
                <a:solidFill>
                  <a:srgbClr val="FFFF00"/>
                </a:solidFill>
              </a:rPr>
            </a:br>
            <a:r>
              <a:rPr lang="en-GB" sz="3600" i="1" dirty="0" smtClean="0">
                <a:solidFill>
                  <a:srgbClr val="FFFF00"/>
                </a:solidFill>
              </a:rPr>
              <a:t> </a:t>
            </a:r>
            <a:r>
              <a:rPr lang="en-GB" sz="3600" i="1" dirty="0">
                <a:solidFill>
                  <a:srgbClr val="FFFF00"/>
                </a:solidFill>
              </a:rPr>
              <a:t>Archbishop of Canterbury </a:t>
            </a:r>
            <a:r>
              <a:rPr lang="en-GB" sz="4000" i="1" dirty="0">
                <a:solidFill>
                  <a:srgbClr val="FFFF00"/>
                </a:solidFill>
              </a:rPr>
              <a:t>1991-2002</a:t>
            </a:r>
            <a:endParaRPr lang="en-GB" sz="3600" i="1" dirty="0">
              <a:solidFill>
                <a:srgbClr val="FFFF00"/>
              </a:solidFill>
            </a:endParaRPr>
          </a:p>
        </p:txBody>
      </p:sp>
      <p:sp>
        <p:nvSpPr>
          <p:cNvPr id="3" name="Content Placeholder 2"/>
          <p:cNvSpPr>
            <a:spLocks noGrp="1"/>
          </p:cNvSpPr>
          <p:nvPr>
            <p:ph idx="1"/>
          </p:nvPr>
        </p:nvSpPr>
        <p:spPr>
          <a:xfrm>
            <a:off x="457200" y="1143000"/>
            <a:ext cx="8077200" cy="2286000"/>
          </a:xfrm>
        </p:spPr>
        <p:txBody>
          <a:bodyPr>
            <a:normAutofit fontScale="92500"/>
          </a:bodyPr>
          <a:lstStyle/>
          <a:p>
            <a:pPr marL="0" indent="0" algn="ctr">
              <a:buNone/>
            </a:pPr>
            <a:r>
              <a:rPr lang="en-GB" sz="3600" i="1" dirty="0"/>
              <a:t>"The overpopulation of this small island nation, already stricken with a mountain of debt that could blight generations, is the gravest crisis we face."</a:t>
            </a:r>
          </a:p>
        </p:txBody>
      </p:sp>
    </p:spTree>
    <p:extLst>
      <p:ext uri="{BB962C8B-B14F-4D97-AF65-F5344CB8AC3E}">
        <p14:creationId xmlns:p14="http://schemas.microsoft.com/office/powerpoint/2010/main" val="3988806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8229600" cy="1143000"/>
          </a:xfrm>
        </p:spPr>
        <p:txBody>
          <a:bodyPr>
            <a:normAutofit fontScale="90000"/>
          </a:bodyPr>
          <a:lstStyle/>
          <a:p>
            <a:r>
              <a:rPr lang="en-GB" dirty="0">
                <a:solidFill>
                  <a:srgbClr val="FFFF00"/>
                </a:solidFill>
              </a:rPr>
              <a:t>Nicolas Machiavelli </a:t>
            </a:r>
            <a:r>
              <a:rPr lang="en-GB" dirty="0" smtClean="0">
                <a:solidFill>
                  <a:srgbClr val="FFFF00"/>
                </a:solidFill>
              </a:rPr>
              <a:t/>
            </a:r>
            <a:br>
              <a:rPr lang="en-GB" dirty="0" smtClean="0">
                <a:solidFill>
                  <a:srgbClr val="FFFF00"/>
                </a:solidFill>
              </a:rPr>
            </a:br>
            <a:r>
              <a:rPr lang="en-GB" sz="3600" i="1" dirty="0" smtClean="0">
                <a:solidFill>
                  <a:srgbClr val="FFFF00"/>
                </a:solidFill>
              </a:rPr>
              <a:t>writer </a:t>
            </a:r>
            <a:r>
              <a:rPr lang="en-GB" sz="3600" i="1" dirty="0">
                <a:solidFill>
                  <a:srgbClr val="FFFF00"/>
                </a:solidFill>
              </a:rPr>
              <a:t>1469 – 1527 </a:t>
            </a:r>
            <a:endParaRPr lang="en-GB" i="1" dirty="0">
              <a:solidFill>
                <a:srgbClr val="FFFF00"/>
              </a:solidFill>
            </a:endParaRPr>
          </a:p>
        </p:txBody>
      </p:sp>
      <p:sp>
        <p:nvSpPr>
          <p:cNvPr id="3" name="Content Placeholder 2"/>
          <p:cNvSpPr>
            <a:spLocks noGrp="1"/>
          </p:cNvSpPr>
          <p:nvPr>
            <p:ph idx="1"/>
          </p:nvPr>
        </p:nvSpPr>
        <p:spPr>
          <a:xfrm>
            <a:off x="381000" y="609600"/>
            <a:ext cx="8229600" cy="3352800"/>
          </a:xfrm>
        </p:spPr>
        <p:txBody>
          <a:bodyPr>
            <a:noAutofit/>
          </a:bodyPr>
          <a:lstStyle/>
          <a:p>
            <a:pPr marL="0" indent="0" algn="ctr">
              <a:buNone/>
            </a:pPr>
            <a:r>
              <a:rPr lang="en-GB" sz="3600" i="1" dirty="0"/>
              <a:t>"When every province of the world so teems with inhabitants that they can neither subsist where they are nor remove themselves elsewhere… the world will purge itself in one or another of these three ways (floods, plague and famine)."</a:t>
            </a:r>
          </a:p>
        </p:txBody>
      </p:sp>
    </p:spTree>
    <p:extLst>
      <p:ext uri="{BB962C8B-B14F-4D97-AF65-F5344CB8AC3E}">
        <p14:creationId xmlns:p14="http://schemas.microsoft.com/office/powerpoint/2010/main" val="224574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sz="4000" b="1" dirty="0" smtClean="0">
                <a:solidFill>
                  <a:srgbClr val="FFFF00"/>
                </a:solidFill>
              </a:rPr>
              <a:t>Intergovernmental Panel on Climate Change (IPCC) 2000</a:t>
            </a:r>
            <a:endParaRPr lang="en-GB" sz="4000" b="1" dirty="0">
              <a:solidFill>
                <a:srgbClr val="FFFF00"/>
              </a:solidFill>
            </a:endParaRPr>
          </a:p>
        </p:txBody>
      </p:sp>
      <p:sp>
        <p:nvSpPr>
          <p:cNvPr id="3" name="Content Placeholder 2"/>
          <p:cNvSpPr>
            <a:spLocks noGrp="1"/>
          </p:cNvSpPr>
          <p:nvPr>
            <p:ph idx="1"/>
          </p:nvPr>
        </p:nvSpPr>
        <p:spPr>
          <a:xfrm>
            <a:off x="395536" y="2276872"/>
            <a:ext cx="8301608" cy="3888432"/>
          </a:xfrm>
        </p:spPr>
        <p:txBody>
          <a:bodyPr/>
          <a:lstStyle/>
          <a:p>
            <a:r>
              <a:rPr lang="en-GB" b="1" dirty="0" smtClean="0">
                <a:solidFill>
                  <a:schemeClr val="bg1"/>
                </a:solidFill>
              </a:rPr>
              <a:t>Focused on speed of development</a:t>
            </a:r>
          </a:p>
          <a:p>
            <a:r>
              <a:rPr lang="en-GB" b="1" dirty="0" smtClean="0">
                <a:solidFill>
                  <a:schemeClr val="bg1"/>
                </a:solidFill>
              </a:rPr>
              <a:t>Level of technological Innovation</a:t>
            </a:r>
          </a:p>
          <a:p>
            <a:r>
              <a:rPr lang="en-GB" b="1" dirty="0" smtClean="0">
                <a:solidFill>
                  <a:schemeClr val="bg1"/>
                </a:solidFill>
              </a:rPr>
              <a:t>Adaptation to low carbon energy &amp; consumption</a:t>
            </a:r>
          </a:p>
          <a:p>
            <a:r>
              <a:rPr lang="en-GB" b="1" i="1" dirty="0" smtClean="0">
                <a:solidFill>
                  <a:schemeClr val="bg1"/>
                </a:solidFill>
              </a:rPr>
              <a:t>Population was hardly considered. </a:t>
            </a:r>
          </a:p>
          <a:p>
            <a:pPr marL="0" indent="0">
              <a:buNone/>
            </a:pPr>
            <a:r>
              <a:rPr lang="en-GB" sz="4000" b="1" i="1" dirty="0">
                <a:solidFill>
                  <a:srgbClr val="FF0000"/>
                </a:solidFill>
              </a:rPr>
              <a:t>	</a:t>
            </a:r>
            <a:r>
              <a:rPr lang="en-GB" sz="4000" b="1" i="1" dirty="0" smtClean="0">
                <a:solidFill>
                  <a:srgbClr val="FF0000"/>
                </a:solidFill>
              </a:rPr>
              <a:t>	</a:t>
            </a:r>
            <a:r>
              <a:rPr lang="en-GB" sz="4000" b="1" i="1" dirty="0">
                <a:solidFill>
                  <a:srgbClr val="FF0000"/>
                </a:solidFill>
              </a:rPr>
              <a:t>	</a:t>
            </a:r>
            <a:r>
              <a:rPr lang="en-GB" sz="4000" b="1" i="1" dirty="0" smtClean="0">
                <a:solidFill>
                  <a:srgbClr val="FF0000"/>
                </a:solidFill>
              </a:rPr>
              <a:t>WHY NOT?</a:t>
            </a:r>
            <a:endParaRPr lang="en-GB" sz="4000" b="1" i="1" dirty="0">
              <a:solidFill>
                <a:srgbClr val="FF0000"/>
              </a:solidFill>
            </a:endParaRPr>
          </a:p>
        </p:txBody>
      </p:sp>
    </p:spTree>
    <p:extLst>
      <p:ext uri="{BB962C8B-B14F-4D97-AF65-F5344CB8AC3E}">
        <p14:creationId xmlns:p14="http://schemas.microsoft.com/office/powerpoint/2010/main" val="12543782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19600"/>
            <a:ext cx="8229600" cy="1143000"/>
          </a:xfrm>
        </p:spPr>
        <p:txBody>
          <a:bodyPr>
            <a:normAutofit/>
          </a:bodyPr>
          <a:lstStyle/>
          <a:p>
            <a:r>
              <a:rPr lang="de-DE" sz="4000" dirty="0">
                <a:solidFill>
                  <a:srgbClr val="FFFF00"/>
                </a:solidFill>
              </a:rPr>
              <a:t>Albert </a:t>
            </a:r>
            <a:r>
              <a:rPr lang="de-DE" sz="4000" dirty="0" smtClean="0">
                <a:solidFill>
                  <a:srgbClr val="FFFF00"/>
                </a:solidFill>
              </a:rPr>
              <a:t>Einstein</a:t>
            </a:r>
            <a:endParaRPr lang="en-GB" sz="4000" dirty="0">
              <a:solidFill>
                <a:srgbClr val="FFFF00"/>
              </a:solidFill>
            </a:endParaRPr>
          </a:p>
        </p:txBody>
      </p:sp>
      <p:sp>
        <p:nvSpPr>
          <p:cNvPr id="3" name="Content Placeholder 2"/>
          <p:cNvSpPr>
            <a:spLocks noGrp="1"/>
          </p:cNvSpPr>
          <p:nvPr>
            <p:ph idx="1"/>
          </p:nvPr>
        </p:nvSpPr>
        <p:spPr>
          <a:xfrm>
            <a:off x="457200" y="1066800"/>
            <a:ext cx="8153400" cy="2590800"/>
          </a:xfrm>
        </p:spPr>
        <p:txBody>
          <a:bodyPr>
            <a:noAutofit/>
          </a:bodyPr>
          <a:lstStyle/>
          <a:p>
            <a:pPr marL="0" indent="0" algn="ctr">
              <a:buNone/>
            </a:pPr>
            <a:r>
              <a:rPr lang="en-GB" sz="4000" i="1" dirty="0" smtClean="0"/>
              <a:t>"</a:t>
            </a:r>
            <a:r>
              <a:rPr lang="en-GB" sz="4000" i="1" dirty="0"/>
              <a:t>Overpopulation in various countries has become a serious threat to the health of people and a grave obstacle to any attempt to organize peace on this planet."</a:t>
            </a:r>
          </a:p>
        </p:txBody>
      </p:sp>
    </p:spTree>
    <p:extLst>
      <p:ext uri="{BB962C8B-B14F-4D97-AF65-F5344CB8AC3E}">
        <p14:creationId xmlns:p14="http://schemas.microsoft.com/office/powerpoint/2010/main" val="2669659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273" y="533400"/>
            <a:ext cx="7467600" cy="4524315"/>
          </a:xfrm>
          <a:prstGeom prst="rect">
            <a:avLst/>
          </a:prstGeom>
        </p:spPr>
        <p:txBody>
          <a:bodyPr wrap="square">
            <a:spAutoFit/>
          </a:bodyPr>
          <a:lstStyle/>
          <a:p>
            <a:pPr algn="ctr"/>
            <a:r>
              <a:rPr lang="en-GB" sz="3200" i="1" dirty="0"/>
              <a:t>"What becomes of the surplus of human life? It is either, first, destroyed by infanticide or, second, it is stifled or starved, as among nations whose population is commensurate to its food; or, third, it is consumed by wars and endemic diseases;  or fourth, it overflows, by emigration, to places where a surplus of food is attainable." </a:t>
            </a:r>
          </a:p>
        </p:txBody>
      </p:sp>
      <p:sp>
        <p:nvSpPr>
          <p:cNvPr id="5" name="Rectangle 4"/>
          <p:cNvSpPr/>
          <p:nvPr/>
        </p:nvSpPr>
        <p:spPr>
          <a:xfrm>
            <a:off x="2133600" y="5334000"/>
            <a:ext cx="4390946" cy="1200329"/>
          </a:xfrm>
          <a:prstGeom prst="rect">
            <a:avLst/>
          </a:prstGeom>
        </p:spPr>
        <p:txBody>
          <a:bodyPr wrap="none">
            <a:spAutoFit/>
          </a:bodyPr>
          <a:lstStyle/>
          <a:p>
            <a:r>
              <a:rPr lang="en-GB" sz="4000" dirty="0" smtClean="0"/>
              <a:t>    </a:t>
            </a:r>
            <a:r>
              <a:rPr lang="en-GB" sz="4000" dirty="0" smtClean="0">
                <a:solidFill>
                  <a:srgbClr val="FFFF00"/>
                </a:solidFill>
              </a:rPr>
              <a:t>James </a:t>
            </a:r>
            <a:r>
              <a:rPr lang="en-GB" sz="4000" dirty="0">
                <a:solidFill>
                  <a:srgbClr val="FFFF00"/>
                </a:solidFill>
              </a:rPr>
              <a:t>Madison </a:t>
            </a:r>
          </a:p>
          <a:p>
            <a:r>
              <a:rPr lang="en-GB" sz="3200" i="1" dirty="0" smtClean="0">
                <a:solidFill>
                  <a:srgbClr val="FFFF00"/>
                </a:solidFill>
              </a:rPr>
              <a:t>US </a:t>
            </a:r>
            <a:r>
              <a:rPr lang="en-GB" sz="3200" i="1" dirty="0">
                <a:solidFill>
                  <a:srgbClr val="FFFF00"/>
                </a:solidFill>
              </a:rPr>
              <a:t>President 1809-1817 </a:t>
            </a:r>
          </a:p>
        </p:txBody>
      </p:sp>
    </p:spTree>
    <p:extLst>
      <p:ext uri="{BB962C8B-B14F-4D97-AF65-F5344CB8AC3E}">
        <p14:creationId xmlns:p14="http://schemas.microsoft.com/office/powerpoint/2010/main" val="2199918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86200"/>
            <a:ext cx="8229600" cy="1143000"/>
          </a:xfrm>
        </p:spPr>
        <p:txBody>
          <a:bodyPr>
            <a:normAutofit fontScale="90000"/>
          </a:bodyPr>
          <a:lstStyle/>
          <a:p>
            <a:r>
              <a:rPr lang="en-GB" sz="4900" dirty="0">
                <a:solidFill>
                  <a:srgbClr val="FFFF00"/>
                </a:solidFill>
              </a:rPr>
              <a:t>Kenneth</a:t>
            </a:r>
            <a:r>
              <a:rPr lang="en-GB" dirty="0">
                <a:solidFill>
                  <a:srgbClr val="FFFF00"/>
                </a:solidFill>
              </a:rPr>
              <a:t> </a:t>
            </a:r>
            <a:r>
              <a:rPr lang="en-GB" sz="4900" dirty="0" err="1">
                <a:solidFill>
                  <a:srgbClr val="FFFF00"/>
                </a:solidFill>
              </a:rPr>
              <a:t>Boulding</a:t>
            </a:r>
            <a:r>
              <a:rPr lang="en-GB" sz="4900" dirty="0">
                <a:solidFill>
                  <a:srgbClr val="FFFF00"/>
                </a:solidFill>
              </a:rPr>
              <a:t>  </a:t>
            </a:r>
            <a:r>
              <a:rPr lang="en-GB" dirty="0" smtClean="0">
                <a:solidFill>
                  <a:srgbClr val="FFFF00"/>
                </a:solidFill>
              </a:rPr>
              <a:t/>
            </a:r>
            <a:br>
              <a:rPr lang="en-GB" dirty="0" smtClean="0">
                <a:solidFill>
                  <a:srgbClr val="FFFF00"/>
                </a:solidFill>
              </a:rPr>
            </a:br>
            <a:r>
              <a:rPr lang="en-GB" sz="3600" i="1" dirty="0" smtClean="0">
                <a:solidFill>
                  <a:srgbClr val="FFFF00"/>
                </a:solidFill>
              </a:rPr>
              <a:t>(</a:t>
            </a:r>
            <a:r>
              <a:rPr lang="en-GB" sz="3600" i="1" dirty="0">
                <a:solidFill>
                  <a:srgbClr val="FFFF00"/>
                </a:solidFill>
              </a:rPr>
              <a:t>economist &amp; </a:t>
            </a:r>
            <a:r>
              <a:rPr lang="en-GB" sz="3600" i="1" dirty="0" smtClean="0">
                <a:solidFill>
                  <a:srgbClr val="FFFF00"/>
                </a:solidFill>
              </a:rPr>
              <a:t>environmental advisor </a:t>
            </a:r>
            <a:r>
              <a:rPr lang="en-GB" sz="3600" i="1" dirty="0">
                <a:solidFill>
                  <a:srgbClr val="FFFF00"/>
                </a:solidFill>
              </a:rPr>
              <a:t>to President </a:t>
            </a:r>
            <a:r>
              <a:rPr lang="en-GB" sz="3600" i="1" dirty="0" smtClean="0">
                <a:solidFill>
                  <a:srgbClr val="FFFF00"/>
                </a:solidFill>
              </a:rPr>
              <a:t>Kennedy)</a:t>
            </a:r>
            <a:endParaRPr lang="en-GB" sz="3600" i="1" dirty="0">
              <a:solidFill>
                <a:srgbClr val="FFFF00"/>
              </a:solidFill>
            </a:endParaRPr>
          </a:p>
        </p:txBody>
      </p:sp>
      <p:sp>
        <p:nvSpPr>
          <p:cNvPr id="3" name="Content Placeholder 2"/>
          <p:cNvSpPr>
            <a:spLocks noGrp="1"/>
          </p:cNvSpPr>
          <p:nvPr>
            <p:ph idx="1"/>
          </p:nvPr>
        </p:nvSpPr>
        <p:spPr>
          <a:xfrm>
            <a:off x="381000" y="609600"/>
            <a:ext cx="8153400" cy="1981200"/>
          </a:xfrm>
        </p:spPr>
        <p:txBody>
          <a:bodyPr>
            <a:noAutofit/>
          </a:bodyPr>
          <a:lstStyle/>
          <a:p>
            <a:pPr marL="0" indent="0" algn="ctr">
              <a:buNone/>
            </a:pPr>
            <a:r>
              <a:rPr lang="en-GB" sz="4000" i="1" dirty="0"/>
              <a:t>"Anyone who believes in indefinite growth of anything physical on a physically finite planet is either a madman or an economist."</a:t>
            </a:r>
          </a:p>
        </p:txBody>
      </p:sp>
    </p:spTree>
    <p:extLst>
      <p:ext uri="{BB962C8B-B14F-4D97-AF65-F5344CB8AC3E}">
        <p14:creationId xmlns:p14="http://schemas.microsoft.com/office/powerpoint/2010/main" val="2458773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14800"/>
            <a:ext cx="8229600" cy="1143000"/>
          </a:xfrm>
        </p:spPr>
        <p:txBody>
          <a:bodyPr>
            <a:normAutofit fontScale="90000"/>
          </a:bodyPr>
          <a:lstStyle/>
          <a:p>
            <a:r>
              <a:rPr lang="en-GB" sz="4900" dirty="0" err="1">
                <a:solidFill>
                  <a:srgbClr val="FFFF00"/>
                </a:solidFill>
              </a:rPr>
              <a:t>Goodluck</a:t>
            </a:r>
            <a:r>
              <a:rPr lang="en-GB" sz="4900" dirty="0">
                <a:solidFill>
                  <a:srgbClr val="FFFF00"/>
                </a:solidFill>
              </a:rPr>
              <a:t> Jonathan </a:t>
            </a:r>
            <a:r>
              <a:rPr lang="en-GB" sz="4900" dirty="0" smtClean="0">
                <a:solidFill>
                  <a:srgbClr val="FFFF00"/>
                </a:solidFill>
              </a:rPr>
              <a:t>  </a:t>
            </a:r>
            <a:r>
              <a:rPr lang="en-GB" dirty="0" smtClean="0">
                <a:solidFill>
                  <a:srgbClr val="FFFF00"/>
                </a:solidFill>
              </a:rPr>
              <a:t/>
            </a:r>
            <a:br>
              <a:rPr lang="en-GB" dirty="0" smtClean="0">
                <a:solidFill>
                  <a:srgbClr val="FFFF00"/>
                </a:solidFill>
              </a:rPr>
            </a:br>
            <a:r>
              <a:rPr lang="en-GB" sz="3600" i="1" dirty="0" smtClean="0">
                <a:solidFill>
                  <a:srgbClr val="FFFF00"/>
                </a:solidFill>
              </a:rPr>
              <a:t>President </a:t>
            </a:r>
            <a:r>
              <a:rPr lang="en-GB" sz="3600" i="1" dirty="0">
                <a:solidFill>
                  <a:srgbClr val="FFFF00"/>
                </a:solidFill>
              </a:rPr>
              <a:t>of Nigeria </a:t>
            </a:r>
            <a:endParaRPr lang="en-GB" i="1" dirty="0">
              <a:solidFill>
                <a:srgbClr val="FFFF00"/>
              </a:solidFill>
            </a:endParaRPr>
          </a:p>
        </p:txBody>
      </p:sp>
      <p:sp>
        <p:nvSpPr>
          <p:cNvPr id="3" name="Content Placeholder 2"/>
          <p:cNvSpPr>
            <a:spLocks noGrp="1"/>
          </p:cNvSpPr>
          <p:nvPr>
            <p:ph idx="1"/>
          </p:nvPr>
        </p:nvSpPr>
        <p:spPr>
          <a:xfrm>
            <a:off x="457200" y="1600201"/>
            <a:ext cx="7924800" cy="1524000"/>
          </a:xfrm>
        </p:spPr>
        <p:txBody>
          <a:bodyPr>
            <a:normAutofit/>
          </a:bodyPr>
          <a:lstStyle/>
          <a:p>
            <a:pPr marL="0" indent="0" algn="ctr">
              <a:buNone/>
            </a:pPr>
            <a:r>
              <a:rPr lang="en-GB" sz="4400" i="1" dirty="0" smtClean="0"/>
              <a:t>"</a:t>
            </a:r>
            <a:r>
              <a:rPr lang="en-GB" sz="4400" i="1" dirty="0"/>
              <a:t>For us to plan properly,   we must manage our population</a:t>
            </a:r>
            <a:r>
              <a:rPr lang="en-GB" sz="4400" i="1" dirty="0" smtClean="0"/>
              <a:t>..</a:t>
            </a:r>
            <a:endParaRPr lang="en-GB" sz="4400" i="1" dirty="0"/>
          </a:p>
        </p:txBody>
      </p:sp>
    </p:spTree>
    <p:extLst>
      <p:ext uri="{BB962C8B-B14F-4D97-AF65-F5344CB8AC3E}">
        <p14:creationId xmlns:p14="http://schemas.microsoft.com/office/powerpoint/2010/main" val="2521093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38600"/>
            <a:ext cx="8229600" cy="1143000"/>
          </a:xfrm>
        </p:spPr>
        <p:txBody>
          <a:bodyPr/>
          <a:lstStyle/>
          <a:p>
            <a:r>
              <a:rPr lang="en-GB" dirty="0">
                <a:solidFill>
                  <a:srgbClr val="FFFF00"/>
                </a:solidFill>
              </a:rPr>
              <a:t>Sir David Attenborough</a:t>
            </a:r>
            <a:r>
              <a:rPr lang="en-GB" dirty="0"/>
              <a:t> </a:t>
            </a:r>
          </a:p>
        </p:txBody>
      </p:sp>
      <p:sp>
        <p:nvSpPr>
          <p:cNvPr id="3" name="Content Placeholder 2"/>
          <p:cNvSpPr>
            <a:spLocks noGrp="1"/>
          </p:cNvSpPr>
          <p:nvPr>
            <p:ph idx="1"/>
          </p:nvPr>
        </p:nvSpPr>
        <p:spPr>
          <a:xfrm>
            <a:off x="457200" y="1524000"/>
            <a:ext cx="7772400" cy="1295400"/>
          </a:xfrm>
        </p:spPr>
        <p:txBody>
          <a:bodyPr>
            <a:noAutofit/>
          </a:bodyPr>
          <a:lstStyle/>
          <a:p>
            <a:pPr marL="0" indent="0" algn="ctr">
              <a:buNone/>
            </a:pPr>
            <a:r>
              <a:rPr lang="en-GB" sz="4400" i="1" dirty="0"/>
              <a:t>“We </a:t>
            </a:r>
            <a:r>
              <a:rPr lang="en-GB" sz="4400" i="1" dirty="0" smtClean="0"/>
              <a:t>(the human race) </a:t>
            </a:r>
            <a:r>
              <a:rPr lang="en-GB" sz="4400" i="1" dirty="0"/>
              <a:t>are a plague on the </a:t>
            </a:r>
            <a:r>
              <a:rPr lang="en-GB" sz="4400" i="1" dirty="0" smtClean="0"/>
              <a:t>Earth”</a:t>
            </a:r>
            <a:endParaRPr lang="en-GB" sz="4400" i="1" dirty="0"/>
          </a:p>
        </p:txBody>
      </p:sp>
    </p:spTree>
    <p:extLst>
      <p:ext uri="{BB962C8B-B14F-4D97-AF65-F5344CB8AC3E}">
        <p14:creationId xmlns:p14="http://schemas.microsoft.com/office/powerpoint/2010/main" val="1376550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0"/>
            <a:ext cx="8229600" cy="1143000"/>
          </a:xfrm>
        </p:spPr>
        <p:txBody>
          <a:bodyPr>
            <a:normAutofit/>
          </a:bodyPr>
          <a:lstStyle/>
          <a:p>
            <a:r>
              <a:rPr lang="en-GB" dirty="0">
                <a:solidFill>
                  <a:srgbClr val="FFFF00"/>
                </a:solidFill>
              </a:rPr>
              <a:t>Pope Paul VI (Pope 1963-1978) </a:t>
            </a:r>
          </a:p>
        </p:txBody>
      </p:sp>
      <p:sp>
        <p:nvSpPr>
          <p:cNvPr id="3" name="Content Placeholder 2"/>
          <p:cNvSpPr>
            <a:spLocks noGrp="1"/>
          </p:cNvSpPr>
          <p:nvPr>
            <p:ph idx="1"/>
          </p:nvPr>
        </p:nvSpPr>
        <p:spPr>
          <a:xfrm>
            <a:off x="457200" y="609600"/>
            <a:ext cx="8229600" cy="4525963"/>
          </a:xfrm>
        </p:spPr>
        <p:txBody>
          <a:bodyPr>
            <a:normAutofit lnSpcReduction="10000"/>
          </a:bodyPr>
          <a:lstStyle/>
          <a:p>
            <a:pPr marL="0" indent="0" algn="ctr">
              <a:buNone/>
            </a:pPr>
            <a:r>
              <a:rPr lang="en-GB" sz="3200" i="1" dirty="0"/>
              <a:t>"There is no denying that the accelerated rate of population growth brings many added difficulties to the problems of development where the size of the population grows more rapidly than the quantity of available resources. In such circumstances people are inclined to apply drastic remedies to reduce the birth rate….. it is for parents to take a thorough look at the matter and decide upon the number of their children.”</a:t>
            </a:r>
          </a:p>
        </p:txBody>
      </p:sp>
    </p:spTree>
    <p:extLst>
      <p:ext uri="{BB962C8B-B14F-4D97-AF65-F5344CB8AC3E}">
        <p14:creationId xmlns:p14="http://schemas.microsoft.com/office/powerpoint/2010/main" val="3327829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00"/>
            <a:ext cx="8229600" cy="1143000"/>
          </a:xfrm>
        </p:spPr>
        <p:txBody>
          <a:bodyPr>
            <a:normAutofit fontScale="90000"/>
          </a:bodyPr>
          <a:lstStyle/>
          <a:p>
            <a:r>
              <a:rPr lang="en-GB" sz="4900" dirty="0">
                <a:solidFill>
                  <a:srgbClr val="FFFF00"/>
                </a:solidFill>
              </a:rPr>
              <a:t>Kofi Annan </a:t>
            </a:r>
            <a:r>
              <a:rPr lang="en-GB" sz="4900" dirty="0" smtClean="0">
                <a:solidFill>
                  <a:srgbClr val="FFFF00"/>
                </a:solidFill>
              </a:rPr>
              <a:t> </a:t>
            </a:r>
            <a:r>
              <a:rPr lang="en-GB" dirty="0" smtClean="0">
                <a:solidFill>
                  <a:srgbClr val="FFFF00"/>
                </a:solidFill>
              </a:rPr>
              <a:t/>
            </a:r>
            <a:br>
              <a:rPr lang="en-GB" dirty="0" smtClean="0">
                <a:solidFill>
                  <a:srgbClr val="FFFF00"/>
                </a:solidFill>
              </a:rPr>
            </a:br>
            <a:r>
              <a:rPr lang="en-GB" sz="3600" i="1" dirty="0" smtClean="0">
                <a:solidFill>
                  <a:srgbClr val="FFFF00"/>
                </a:solidFill>
              </a:rPr>
              <a:t>UN </a:t>
            </a:r>
            <a:r>
              <a:rPr lang="en-GB" sz="3600" i="1" dirty="0">
                <a:solidFill>
                  <a:srgbClr val="FFFF00"/>
                </a:solidFill>
              </a:rPr>
              <a:t>Secretary-General 1997-2006 </a:t>
            </a:r>
            <a:endParaRPr lang="en-GB" i="1" dirty="0">
              <a:solidFill>
                <a:srgbClr val="FFFF00"/>
              </a:solidFill>
            </a:endParaRPr>
          </a:p>
        </p:txBody>
      </p:sp>
      <p:sp>
        <p:nvSpPr>
          <p:cNvPr id="3" name="Content Placeholder 2"/>
          <p:cNvSpPr>
            <a:spLocks noGrp="1"/>
          </p:cNvSpPr>
          <p:nvPr>
            <p:ph idx="1"/>
          </p:nvPr>
        </p:nvSpPr>
        <p:spPr>
          <a:xfrm>
            <a:off x="304800" y="533400"/>
            <a:ext cx="8458200" cy="4602163"/>
          </a:xfrm>
        </p:spPr>
        <p:txBody>
          <a:bodyPr>
            <a:normAutofit/>
          </a:bodyPr>
          <a:lstStyle/>
          <a:p>
            <a:pPr marL="0" indent="0" algn="ctr">
              <a:buNone/>
            </a:pPr>
            <a:r>
              <a:rPr lang="en-GB" sz="3200" i="1" dirty="0"/>
              <a:t>"The idea that population growth guarantees a better life, is  a myth that only those who sell nappies, prams and the like have any right to believe." "Population stabilisation should become a priority for sustainable development, including a strong focus on the empowerment of women and girls."...reproductive health (is) one of the key tools in the wider battle against poverty."</a:t>
            </a:r>
          </a:p>
        </p:txBody>
      </p:sp>
    </p:spTree>
    <p:extLst>
      <p:ext uri="{BB962C8B-B14F-4D97-AF65-F5344CB8AC3E}">
        <p14:creationId xmlns:p14="http://schemas.microsoft.com/office/powerpoint/2010/main" val="1371998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19600"/>
            <a:ext cx="8229600" cy="1143000"/>
          </a:xfrm>
        </p:spPr>
        <p:txBody>
          <a:bodyPr>
            <a:normAutofit fontScale="90000"/>
          </a:bodyPr>
          <a:lstStyle/>
          <a:p>
            <a:r>
              <a:rPr lang="en-GB" sz="4900" dirty="0">
                <a:solidFill>
                  <a:srgbClr val="FFFF00"/>
                </a:solidFill>
              </a:rPr>
              <a:t>Chris </a:t>
            </a:r>
            <a:r>
              <a:rPr lang="en-GB" sz="4900" dirty="0" err="1">
                <a:solidFill>
                  <a:srgbClr val="FFFF00"/>
                </a:solidFill>
              </a:rPr>
              <a:t>Packham</a:t>
            </a:r>
            <a:r>
              <a:rPr lang="en-GB" sz="4900" dirty="0">
                <a:solidFill>
                  <a:srgbClr val="FFFF00"/>
                </a:solidFill>
              </a:rPr>
              <a:t> </a:t>
            </a:r>
            <a:r>
              <a:rPr lang="en-GB" dirty="0">
                <a:solidFill>
                  <a:srgbClr val="FFFF00"/>
                </a:solidFill>
              </a:rPr>
              <a:t/>
            </a:r>
            <a:br>
              <a:rPr lang="en-GB" dirty="0">
                <a:solidFill>
                  <a:srgbClr val="FFFF00"/>
                </a:solidFill>
              </a:rPr>
            </a:br>
            <a:r>
              <a:rPr lang="en-GB" sz="3600" i="1" dirty="0" smtClean="0">
                <a:solidFill>
                  <a:srgbClr val="FFFF00"/>
                </a:solidFill>
              </a:rPr>
              <a:t>Naturalist </a:t>
            </a:r>
            <a:r>
              <a:rPr lang="en-GB" sz="3600" i="1" dirty="0">
                <a:solidFill>
                  <a:srgbClr val="FFFF00"/>
                </a:solidFill>
              </a:rPr>
              <a:t>and broadcaster </a:t>
            </a:r>
          </a:p>
        </p:txBody>
      </p:sp>
      <p:sp>
        <p:nvSpPr>
          <p:cNvPr id="3" name="Content Placeholder 2"/>
          <p:cNvSpPr>
            <a:spLocks noGrp="1"/>
          </p:cNvSpPr>
          <p:nvPr>
            <p:ph idx="1"/>
          </p:nvPr>
        </p:nvSpPr>
        <p:spPr>
          <a:xfrm>
            <a:off x="381000" y="1143000"/>
            <a:ext cx="8229600" cy="3048000"/>
          </a:xfrm>
        </p:spPr>
        <p:txBody>
          <a:bodyPr/>
          <a:lstStyle/>
          <a:p>
            <a:pPr marL="0" indent="0" algn="ctr">
              <a:buNone/>
            </a:pPr>
            <a:r>
              <a:rPr lang="en-GB" i="1" dirty="0"/>
              <a:t>"There's no point bleating about the future of pandas, polar bears and tigers when we're not addressing the one single factor that's putting more pressure on the ecosystem than any other — namely the ever-increasing size of the world's population." </a:t>
            </a:r>
          </a:p>
        </p:txBody>
      </p:sp>
    </p:spTree>
    <p:extLst>
      <p:ext uri="{BB962C8B-B14F-4D97-AF65-F5344CB8AC3E}">
        <p14:creationId xmlns:p14="http://schemas.microsoft.com/office/powerpoint/2010/main" val="1202234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05400"/>
            <a:ext cx="8229600" cy="1143000"/>
          </a:xfrm>
        </p:spPr>
        <p:txBody>
          <a:bodyPr>
            <a:normAutofit/>
          </a:bodyPr>
          <a:lstStyle/>
          <a:p>
            <a:r>
              <a:rPr lang="en-GB" dirty="0">
                <a:solidFill>
                  <a:srgbClr val="FFFF00"/>
                </a:solidFill>
              </a:rPr>
              <a:t>Martin </a:t>
            </a:r>
            <a:r>
              <a:rPr lang="en-GB" sz="4000" dirty="0">
                <a:solidFill>
                  <a:srgbClr val="FFFF00"/>
                </a:solidFill>
              </a:rPr>
              <a:t>Luther</a:t>
            </a:r>
            <a:r>
              <a:rPr lang="en-GB" dirty="0">
                <a:solidFill>
                  <a:srgbClr val="FFFF00"/>
                </a:solidFill>
              </a:rPr>
              <a:t> King </a:t>
            </a:r>
          </a:p>
        </p:txBody>
      </p:sp>
      <p:sp>
        <p:nvSpPr>
          <p:cNvPr id="3" name="Content Placeholder 2"/>
          <p:cNvSpPr>
            <a:spLocks noGrp="1"/>
          </p:cNvSpPr>
          <p:nvPr>
            <p:ph idx="1"/>
          </p:nvPr>
        </p:nvSpPr>
        <p:spPr>
          <a:xfrm>
            <a:off x="457200" y="533400"/>
            <a:ext cx="8229600" cy="4525963"/>
          </a:xfrm>
        </p:spPr>
        <p:txBody>
          <a:bodyPr>
            <a:normAutofit/>
          </a:bodyPr>
          <a:lstStyle/>
          <a:p>
            <a:pPr marL="0" indent="0" algn="ctr">
              <a:buNone/>
            </a:pPr>
            <a:r>
              <a:rPr lang="en-GB" sz="3200" dirty="0"/>
              <a:t> "Unlike plagues of the dark ages or contemporary diseases we do not yet understand, the modern plague of overpopulation is soluble by means we have discovered and with resources we possess. What is lacking is not sufficient knowledge of the solution but universal consciousness of the gravity of the problem and education of the billions who are its victims." </a:t>
            </a:r>
          </a:p>
        </p:txBody>
      </p:sp>
    </p:spTree>
    <p:extLst>
      <p:ext uri="{BB962C8B-B14F-4D97-AF65-F5344CB8AC3E}">
        <p14:creationId xmlns:p14="http://schemas.microsoft.com/office/powerpoint/2010/main" val="2114652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91000"/>
            <a:ext cx="8229600" cy="1143000"/>
          </a:xfrm>
        </p:spPr>
        <p:txBody>
          <a:bodyPr>
            <a:normAutofit/>
          </a:bodyPr>
          <a:lstStyle/>
          <a:p>
            <a:r>
              <a:rPr lang="en-GB" dirty="0">
                <a:solidFill>
                  <a:srgbClr val="FFFF00"/>
                </a:solidFill>
              </a:rPr>
              <a:t>Prince William - Duke of Cambridge </a:t>
            </a:r>
          </a:p>
        </p:txBody>
      </p:sp>
      <p:sp>
        <p:nvSpPr>
          <p:cNvPr id="3" name="Content Placeholder 2"/>
          <p:cNvSpPr>
            <a:spLocks noGrp="1"/>
          </p:cNvSpPr>
          <p:nvPr>
            <p:ph idx="1"/>
          </p:nvPr>
        </p:nvSpPr>
        <p:spPr>
          <a:xfrm>
            <a:off x="533400" y="1905000"/>
            <a:ext cx="7848600" cy="1219200"/>
          </a:xfrm>
        </p:spPr>
        <p:txBody>
          <a:bodyPr>
            <a:noAutofit/>
          </a:bodyPr>
          <a:lstStyle/>
          <a:p>
            <a:pPr marL="0" indent="0" algn="ctr">
              <a:buNone/>
            </a:pPr>
            <a:r>
              <a:rPr lang="en-GB" sz="4400" i="1" dirty="0"/>
              <a:t>"(We're) thinking about having two (children)."</a:t>
            </a:r>
          </a:p>
        </p:txBody>
      </p:sp>
    </p:spTree>
    <p:extLst>
      <p:ext uri="{BB962C8B-B14F-4D97-AF65-F5344CB8AC3E}">
        <p14:creationId xmlns:p14="http://schemas.microsoft.com/office/powerpoint/2010/main" val="3584140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lstStyle/>
          <a:p>
            <a:endParaRPr lang="en-US" smtClean="0"/>
          </a:p>
        </p:txBody>
      </p:sp>
      <p:pic>
        <p:nvPicPr>
          <p:cNvPr id="292867" name="Content Placeholder 3" descr="elephant-in-the-room-harrison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8699500" cy="7454900"/>
          </a:xfrm>
        </p:spPr>
      </p:pic>
      <p:sp>
        <p:nvSpPr>
          <p:cNvPr id="292868" name="TextBox 6"/>
          <p:cNvSpPr txBox="1">
            <a:spLocks noChangeArrowheads="1"/>
          </p:cNvSpPr>
          <p:nvPr/>
        </p:nvSpPr>
        <p:spPr bwMode="auto">
          <a:xfrm flipH="1">
            <a:off x="8699500" y="-714375"/>
            <a:ext cx="485775" cy="7478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endParaRPr lang="en-GB" sz="2400" dirty="0">
              <a:solidFill>
                <a:srgbClr val="000000"/>
              </a:solidFill>
              <a:latin typeface="Times New Roman" pitchFamily="18" charset="0"/>
            </a:endParaRPr>
          </a:p>
          <a:p>
            <a:r>
              <a:rPr lang="en-GB" sz="2400" dirty="0">
                <a:solidFill>
                  <a:srgbClr val="000000"/>
                </a:solidFill>
                <a:latin typeface="Times New Roman" pitchFamily="18" charset="0"/>
              </a:rPr>
              <a:t>el</a:t>
            </a:r>
          </a:p>
        </p:txBody>
      </p:sp>
      <p:sp>
        <p:nvSpPr>
          <p:cNvPr id="8" name="TextBox 7"/>
          <p:cNvSpPr txBox="1">
            <a:spLocks noChangeArrowheads="1"/>
          </p:cNvSpPr>
          <p:nvPr/>
        </p:nvSpPr>
        <p:spPr bwMode="auto">
          <a:xfrm>
            <a:off x="0" y="6020401"/>
            <a:ext cx="9144000"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GB" sz="2400" dirty="0">
              <a:solidFill>
                <a:srgbClr val="000000"/>
              </a:solidFill>
              <a:latin typeface="Times New Roman" pitchFamily="18" charset="0"/>
            </a:endParaRPr>
          </a:p>
        </p:txBody>
      </p:sp>
      <p:sp>
        <p:nvSpPr>
          <p:cNvPr id="6" name="TextBox 5"/>
          <p:cNvSpPr txBox="1">
            <a:spLocks noChangeArrowheads="1"/>
          </p:cNvSpPr>
          <p:nvPr/>
        </p:nvSpPr>
        <p:spPr bwMode="auto">
          <a:xfrm>
            <a:off x="0" y="6020400"/>
            <a:ext cx="9144000"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eaLnBrk="1" hangingPunct="1"/>
            <a:r>
              <a:rPr lang="en-GB" sz="2400" dirty="0" smtClean="0">
                <a:solidFill>
                  <a:srgbClr val="FFFF00"/>
                </a:solidFill>
                <a:latin typeface="Arial Black" pitchFamily="34" charset="0"/>
                <a:cs typeface="+mn-cs"/>
              </a:rPr>
              <a:t>    “</a:t>
            </a:r>
            <a:r>
              <a:rPr lang="en-GB" sz="2400" dirty="0">
                <a:solidFill>
                  <a:srgbClr val="FFFF00"/>
                </a:solidFill>
                <a:latin typeface="Arial Black" pitchFamily="34" charset="0"/>
                <a:cs typeface="+mn-cs"/>
              </a:rPr>
              <a:t>The elephant in the room….. 								….that nobody talks about” 									  </a:t>
            </a:r>
          </a:p>
        </p:txBody>
      </p:sp>
      <p:sp>
        <p:nvSpPr>
          <p:cNvPr id="2" name="TextBox 1"/>
          <p:cNvSpPr txBox="1"/>
          <p:nvPr/>
        </p:nvSpPr>
        <p:spPr>
          <a:xfrm>
            <a:off x="0" y="873586"/>
            <a:ext cx="4332182" cy="646331"/>
          </a:xfrm>
          <a:prstGeom prst="rect">
            <a:avLst/>
          </a:prstGeom>
          <a:noFill/>
        </p:spPr>
        <p:txBody>
          <a:bodyPr wrap="square" rtlCol="0">
            <a:spAutoFit/>
          </a:bodyPr>
          <a:lstStyle/>
          <a:p>
            <a:r>
              <a:rPr lang="en-GB" sz="3600" b="1" dirty="0" smtClean="0">
                <a:solidFill>
                  <a:srgbClr val="FFFF00"/>
                </a:solidFill>
              </a:rPr>
              <a:t>Population Growth</a:t>
            </a:r>
            <a:endParaRPr lang="en-GB" sz="3600" b="1" dirty="0">
              <a:solidFill>
                <a:srgbClr val="FFFF00"/>
              </a:solidFill>
            </a:endParaRPr>
          </a:p>
        </p:txBody>
      </p:sp>
    </p:spTree>
    <p:extLst>
      <p:ext uri="{BB962C8B-B14F-4D97-AF65-F5344CB8AC3E}">
        <p14:creationId xmlns:p14="http://schemas.microsoft.com/office/powerpoint/2010/main" val="69964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do</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Talk to everyone about over population and over consumption</a:t>
            </a:r>
          </a:p>
          <a:p>
            <a:r>
              <a:rPr lang="en-GB" dirty="0" smtClean="0"/>
              <a:t>Ask them what the consequences might be and what could be done to minimise the effects</a:t>
            </a:r>
          </a:p>
          <a:p>
            <a:pPr lvl="2"/>
            <a:r>
              <a:rPr lang="en-GB" dirty="0" smtClean="0"/>
              <a:t>How many children would they like?</a:t>
            </a:r>
          </a:p>
          <a:p>
            <a:pPr lvl="2"/>
            <a:r>
              <a:rPr lang="en-GB" dirty="0" smtClean="0"/>
              <a:t>What is a good age to start a family?</a:t>
            </a:r>
          </a:p>
          <a:p>
            <a:pPr lvl="2"/>
            <a:r>
              <a:rPr lang="en-GB" dirty="0" smtClean="0"/>
              <a:t>What action(s) would be most effective to stabilise the situation:</a:t>
            </a:r>
          </a:p>
          <a:p>
            <a:pPr marL="905256" lvl="2" indent="0">
              <a:buNone/>
            </a:pPr>
            <a:r>
              <a:rPr lang="en-GB" dirty="0" smtClean="0"/>
              <a:t>		Reduce per capita consumption in affluent countries?</a:t>
            </a:r>
          </a:p>
          <a:p>
            <a:pPr marL="905256" lvl="2" indent="0">
              <a:buNone/>
            </a:pPr>
            <a:r>
              <a:rPr lang="en-GB" dirty="0" smtClean="0"/>
              <a:t>		Reduce birth rate in developing countries?</a:t>
            </a:r>
          </a:p>
          <a:p>
            <a:pPr marL="905256" lvl="2" indent="0">
              <a:buNone/>
            </a:pPr>
            <a:r>
              <a:rPr lang="en-GB" dirty="0" smtClean="0"/>
              <a:t>		Reduce birth rate in affluent countries?</a:t>
            </a:r>
          </a:p>
          <a:p>
            <a:pPr marL="905256" lvl="2" indent="0">
              <a:buNone/>
            </a:pPr>
            <a:r>
              <a:rPr lang="en-GB" dirty="0" smtClean="0"/>
              <a:t>		All the above…..?</a:t>
            </a:r>
          </a:p>
          <a:p>
            <a:pPr lvl="3"/>
            <a:endParaRPr lang="en-GB" dirty="0"/>
          </a:p>
        </p:txBody>
      </p:sp>
    </p:spTree>
    <p:extLst>
      <p:ext uri="{BB962C8B-B14F-4D97-AF65-F5344CB8AC3E}">
        <p14:creationId xmlns:p14="http://schemas.microsoft.com/office/powerpoint/2010/main" val="42754947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endParaRPr lang="en-US" smtClean="0"/>
          </a:p>
        </p:txBody>
      </p:sp>
      <p:pic>
        <p:nvPicPr>
          <p:cNvPr id="284675"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73871" y="-142002"/>
            <a:ext cx="5365951" cy="3633293"/>
          </a:xfrm>
        </p:spPr>
      </p:pic>
      <p:sp>
        <p:nvSpPr>
          <p:cNvPr id="284676" name="TextBox 5"/>
          <p:cNvSpPr txBox="1">
            <a:spLocks noChangeArrowheads="1"/>
          </p:cNvSpPr>
          <p:nvPr/>
        </p:nvSpPr>
        <p:spPr bwMode="auto">
          <a:xfrm>
            <a:off x="571500" y="4357688"/>
            <a:ext cx="1441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2000" b="1">
                <a:solidFill>
                  <a:srgbClr val="FFFFFF"/>
                </a:solidFill>
              </a:rPr>
              <a:t>Each dot</a:t>
            </a:r>
          </a:p>
          <a:p>
            <a:pPr algn="ctr" eaLnBrk="1" hangingPunct="1"/>
            <a:r>
              <a:rPr lang="en-GB" sz="2000" b="1">
                <a:solidFill>
                  <a:srgbClr val="FFFFFF"/>
                </a:solidFill>
              </a:rPr>
              <a:t>= 1 million</a:t>
            </a:r>
          </a:p>
          <a:p>
            <a:pPr algn="ctr" eaLnBrk="1" hangingPunct="1"/>
            <a:r>
              <a:rPr lang="en-GB" sz="2000" b="1">
                <a:solidFill>
                  <a:srgbClr val="FFFFFF"/>
                </a:solidFill>
              </a:rPr>
              <a:t>people</a:t>
            </a:r>
          </a:p>
        </p:txBody>
      </p:sp>
      <p:pic>
        <p:nvPicPr>
          <p:cNvPr id="5" name="PopDots - Part 2 (best).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4887569" y="8336"/>
            <a:ext cx="4846287" cy="3607923"/>
          </a:xfrm>
          <a:prstGeom prst="rect">
            <a:avLst/>
          </a:prstGeom>
          <a:noFill/>
          <a:ln w="9525">
            <a:noFill/>
            <a:miter lim="800000"/>
            <a:headEnd/>
            <a:tailEnd/>
          </a:ln>
          <a:effectLst/>
        </p:spPr>
      </p:pic>
      <p:pic>
        <p:nvPicPr>
          <p:cNvPr id="6" name="Pop Dots - Part 2.avi">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rcRect/>
          <a:stretch>
            <a:fillRect/>
          </a:stretch>
        </p:blipFill>
        <p:spPr bwMode="auto">
          <a:xfrm>
            <a:off x="-354128" y="3491291"/>
            <a:ext cx="5241697" cy="3493863"/>
          </a:xfrm>
          <a:prstGeom prst="rect">
            <a:avLst/>
          </a:prstGeom>
          <a:noFill/>
          <a:ln w="9525">
            <a:noFill/>
            <a:miter lim="800000"/>
            <a:headEnd/>
            <a:tailEnd/>
          </a:ln>
          <a:effectLst/>
        </p:spPr>
      </p:pic>
      <p:sp>
        <p:nvSpPr>
          <p:cNvPr id="2" name="TextBox 1"/>
          <p:cNvSpPr txBox="1"/>
          <p:nvPr/>
        </p:nvSpPr>
        <p:spPr>
          <a:xfrm>
            <a:off x="5292080" y="3789040"/>
            <a:ext cx="3479119" cy="2831544"/>
          </a:xfrm>
          <a:prstGeom prst="rect">
            <a:avLst/>
          </a:prstGeom>
          <a:noFill/>
        </p:spPr>
        <p:txBody>
          <a:bodyPr wrap="square" rtlCol="0">
            <a:spAutoFit/>
          </a:bodyPr>
          <a:lstStyle/>
          <a:p>
            <a:pPr algn="ctr"/>
            <a:r>
              <a:rPr lang="en-GB" sz="2400" b="1" i="1" dirty="0" smtClean="0">
                <a:solidFill>
                  <a:srgbClr val="FFFF00"/>
                </a:solidFill>
              </a:rPr>
              <a:t>Population growth           </a:t>
            </a:r>
            <a:r>
              <a:rPr lang="en-GB" sz="2400" b="1" i="1" dirty="0">
                <a:solidFill>
                  <a:srgbClr val="FFFF00"/>
                </a:solidFill>
              </a:rPr>
              <a:t> </a:t>
            </a:r>
            <a:r>
              <a:rPr lang="en-GB" sz="2400" b="1" i="1" dirty="0" smtClean="0">
                <a:solidFill>
                  <a:srgbClr val="FFFF00"/>
                </a:solidFill>
              </a:rPr>
              <a:t>       through the ages</a:t>
            </a:r>
          </a:p>
          <a:p>
            <a:pPr algn="ctr"/>
            <a:endParaRPr lang="en-GB" sz="2400" i="1" dirty="0"/>
          </a:p>
          <a:p>
            <a:pPr algn="ctr"/>
            <a:r>
              <a:rPr lang="en-GB" sz="2400" b="1" i="1" dirty="0" smtClean="0">
                <a:solidFill>
                  <a:srgbClr val="FF0000"/>
                </a:solidFill>
              </a:rPr>
              <a:t>170 million to 7 billion!</a:t>
            </a:r>
          </a:p>
          <a:p>
            <a:pPr algn="ctr"/>
            <a:r>
              <a:rPr lang="en-GB" b="1" i="1" dirty="0" smtClean="0">
                <a:solidFill>
                  <a:srgbClr val="FF0000"/>
                </a:solidFill>
              </a:rPr>
              <a:t>(X40 increase in 2000 years)</a:t>
            </a:r>
          </a:p>
          <a:p>
            <a:endParaRPr lang="en-GB" sz="2400" dirty="0"/>
          </a:p>
          <a:p>
            <a:r>
              <a:rPr lang="en-GB" sz="2000" dirty="0" smtClean="0"/>
              <a:t>    One dot = </a:t>
            </a:r>
          </a:p>
          <a:p>
            <a:r>
              <a:rPr lang="en-GB" sz="2000" dirty="0" smtClean="0"/>
              <a:t>1 million people</a:t>
            </a:r>
            <a:endParaRPr lang="en-GB" sz="2000" dirty="0"/>
          </a:p>
        </p:txBody>
      </p:sp>
    </p:spTree>
    <p:extLst>
      <p:ext uri="{BB962C8B-B14F-4D97-AF65-F5344CB8AC3E}">
        <p14:creationId xmlns:p14="http://schemas.microsoft.com/office/powerpoint/2010/main" val="1662911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4675"/>
                                        </p:tgtEl>
                                        <p:attrNameLst>
                                          <p:attrName>style.visibility</p:attrName>
                                        </p:attrNameLst>
                                      </p:cBhvr>
                                      <p:to>
                                        <p:strVal val="visible"/>
                                      </p:to>
                                    </p:set>
                                    <p:animEffect transition="in" filter="barn(inVertical)">
                                      <p:cBhvr>
                                        <p:cTn id="7" dur="500"/>
                                        <p:tgtEl>
                                          <p:spTgt spid="2846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24" fill="hold" display="0">
                  <p:stCondLst>
                    <p:cond delay="indefinite"/>
                  </p:stCondLst>
                  <p:endCondLst>
                    <p:cond evt="onPrev" delay="0">
                      <p:tgtEl>
                        <p:sldTgt/>
                      </p:tgtEl>
                    </p:cond>
                  </p:endCondLst>
                </p:cTn>
                <p:tgtEl>
                  <p:spTgt spid="5"/>
                </p:tgtEl>
              </p:cMediaNode>
            </p:video>
            <p:video>
              <p:cMediaNode>
                <p:cTn id="25"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solidFill>
            <a:schemeClr val="accent1">
              <a:alpha val="49019"/>
            </a:schemeClr>
          </a:solidFill>
        </p:spPr>
        <p:txBody>
          <a:bodyPr/>
          <a:lstStyle/>
          <a:p>
            <a:pPr eaLnBrk="1" hangingPunct="1"/>
            <a:r>
              <a:rPr lang="en-US" b="1" dirty="0" smtClean="0">
                <a:solidFill>
                  <a:srgbClr val="FFFF00"/>
                </a:solidFill>
              </a:rPr>
              <a:t>World population – past and future</a:t>
            </a:r>
            <a:br>
              <a:rPr lang="en-US" b="1" dirty="0" smtClean="0">
                <a:solidFill>
                  <a:srgbClr val="FFFF00"/>
                </a:solidFill>
              </a:rPr>
            </a:br>
            <a:r>
              <a:rPr lang="en-US" sz="2400" b="1" dirty="0" smtClean="0">
                <a:solidFill>
                  <a:srgbClr val="FFFF00"/>
                </a:solidFill>
              </a:rPr>
              <a:t>(UNDESA)</a:t>
            </a:r>
          </a:p>
        </p:txBody>
      </p:sp>
      <p:sp>
        <p:nvSpPr>
          <p:cNvPr id="4710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mtClean="0">
                <a:solidFill>
                  <a:srgbClr val="006666"/>
                </a:solidFill>
              </a:rPr>
              <a:t> </a:t>
            </a:r>
          </a:p>
        </p:txBody>
      </p:sp>
      <p:pic>
        <p:nvPicPr>
          <p:cNvPr id="47109" name="Picture 5" descr="File:World-Population-1800-2100.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12875"/>
            <a:ext cx="5113338"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5292725" y="1412875"/>
            <a:ext cx="0" cy="4824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111" name="TextBox 1"/>
          <p:cNvSpPr txBox="1">
            <a:spLocks noChangeArrowheads="1"/>
          </p:cNvSpPr>
          <p:nvPr/>
        </p:nvSpPr>
        <p:spPr bwMode="auto">
          <a:xfrm>
            <a:off x="6948488" y="1489075"/>
            <a:ext cx="12954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t>16 billion</a:t>
            </a:r>
          </a:p>
        </p:txBody>
      </p:sp>
      <p:sp>
        <p:nvSpPr>
          <p:cNvPr id="47112" name="TextBox 7"/>
          <p:cNvSpPr txBox="1">
            <a:spLocks noChangeArrowheads="1"/>
          </p:cNvSpPr>
          <p:nvPr/>
        </p:nvSpPr>
        <p:spPr bwMode="auto">
          <a:xfrm>
            <a:off x="6948488" y="3059113"/>
            <a:ext cx="1295400"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t>10 billion</a:t>
            </a:r>
          </a:p>
        </p:txBody>
      </p:sp>
      <p:sp>
        <p:nvSpPr>
          <p:cNvPr id="47113" name="TextBox 8"/>
          <p:cNvSpPr txBox="1">
            <a:spLocks noChangeArrowheads="1"/>
          </p:cNvSpPr>
          <p:nvPr/>
        </p:nvSpPr>
        <p:spPr bwMode="auto">
          <a:xfrm>
            <a:off x="6948488" y="4149725"/>
            <a:ext cx="12954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t>6 billion</a:t>
            </a:r>
          </a:p>
        </p:txBody>
      </p:sp>
    </p:spTree>
    <p:extLst>
      <p:ext uri="{BB962C8B-B14F-4D97-AF65-F5344CB8AC3E}">
        <p14:creationId xmlns:p14="http://schemas.microsoft.com/office/powerpoint/2010/main" val="2872378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mtClean="0">
                <a:solidFill>
                  <a:srgbClr val="006666"/>
                </a:solidFill>
              </a:rPr>
              <a:t> </a:t>
            </a:r>
          </a:p>
        </p:txBody>
      </p:sp>
      <p:sp>
        <p:nvSpPr>
          <p:cNvPr id="8196" name="Rectangle 2"/>
          <p:cNvSpPr>
            <a:spLocks noGrp="1" noChangeArrowheads="1"/>
          </p:cNvSpPr>
          <p:nvPr>
            <p:ph type="title"/>
          </p:nvPr>
        </p:nvSpPr>
        <p:spPr>
          <a:solidFill>
            <a:schemeClr val="accent1">
              <a:alpha val="49019"/>
            </a:schemeClr>
          </a:solidFill>
        </p:spPr>
        <p:txBody>
          <a:bodyPr/>
          <a:lstStyle/>
          <a:p>
            <a:pPr eaLnBrk="1" hangingPunct="1"/>
            <a:r>
              <a:rPr lang="en-US" sz="4000" b="1" dirty="0" smtClean="0">
                <a:solidFill>
                  <a:srgbClr val="FFFF00"/>
                </a:solidFill>
              </a:rPr>
              <a:t>What about the UK?</a:t>
            </a:r>
            <a:br>
              <a:rPr lang="en-US" sz="4000" b="1" dirty="0" smtClean="0">
                <a:solidFill>
                  <a:srgbClr val="FFFF00"/>
                </a:solidFill>
              </a:rPr>
            </a:br>
            <a:r>
              <a:rPr lang="en-US" sz="2000" b="1" dirty="0" smtClean="0">
                <a:solidFill>
                  <a:srgbClr val="FFFF00"/>
                </a:solidFill>
              </a:rPr>
              <a:t>(UK ONS – Office for National Statistics)</a:t>
            </a:r>
            <a:endParaRPr lang="en-US" sz="4000" b="1" dirty="0" smtClean="0">
              <a:solidFill>
                <a:srgbClr val="FFFF00"/>
              </a:solidFill>
            </a:endParaRPr>
          </a:p>
        </p:txBody>
      </p:sp>
      <p:sp>
        <p:nvSpPr>
          <p:cNvPr id="8197" name="Rectangle 3"/>
          <p:cNvSpPr>
            <a:spLocks noGrp="1" noChangeArrowheads="1"/>
          </p:cNvSpPr>
          <p:nvPr>
            <p:ph type="body" idx="1"/>
          </p:nvPr>
        </p:nvSpPr>
        <p:spPr/>
        <p:txBody>
          <a:bodyPr/>
          <a:lstStyle/>
          <a:p>
            <a:pPr eaLnBrk="1" hangingPunct="1"/>
            <a:endParaRPr lang="en-GB" b="1" dirty="0" smtClean="0"/>
          </a:p>
          <a:p>
            <a:pPr eaLnBrk="1" hangingPunct="1"/>
            <a:endParaRPr lang="en-GB" b="1" dirty="0"/>
          </a:p>
          <a:p>
            <a:pPr eaLnBrk="1" hangingPunct="1"/>
            <a:endParaRPr lang="en-GB" b="1" dirty="0" smtClean="0"/>
          </a:p>
          <a:p>
            <a:pPr eaLnBrk="1" hangingPunct="1"/>
            <a:endParaRPr lang="en-GB" b="1" dirty="0" smtClean="0"/>
          </a:p>
          <a:p>
            <a:pPr marL="0" indent="0" eaLnBrk="1" hangingPunct="1">
              <a:buNone/>
            </a:pPr>
            <a:r>
              <a:rPr lang="en-GB" b="1" dirty="0" smtClean="0"/>
              <a:t>		</a:t>
            </a:r>
          </a:p>
          <a:p>
            <a:pPr marL="0" indent="0" eaLnBrk="1" hangingPunct="1">
              <a:buNone/>
            </a:pPr>
            <a:r>
              <a:rPr lang="en-GB" b="1" dirty="0" smtClean="0">
                <a:solidFill>
                  <a:schemeClr val="bg1"/>
                </a:solidFill>
              </a:rPr>
              <a:t>10 New </a:t>
            </a:r>
            <a:r>
              <a:rPr lang="en-GB" b="1" dirty="0" err="1" smtClean="0">
                <a:solidFill>
                  <a:schemeClr val="bg1"/>
                </a:solidFill>
              </a:rPr>
              <a:t>Birminghams</a:t>
            </a:r>
            <a:r>
              <a:rPr lang="en-GB" b="1" dirty="0" smtClean="0">
                <a:solidFill>
                  <a:schemeClr val="bg1"/>
                </a:solidFill>
              </a:rPr>
              <a:t> in the next 20 years</a:t>
            </a:r>
          </a:p>
          <a:p>
            <a:pPr marL="0" indent="0" eaLnBrk="1" hangingPunct="1">
              <a:buNone/>
            </a:pPr>
            <a:r>
              <a:rPr lang="en-GB" b="1" dirty="0" smtClean="0">
                <a:solidFill>
                  <a:schemeClr val="bg1"/>
                </a:solidFill>
              </a:rPr>
              <a:t>		DOES IT MATTER?</a:t>
            </a:r>
          </a:p>
          <a:p>
            <a:pPr marL="0" indent="0" eaLnBrk="1" hangingPunct="1">
              <a:buNone/>
            </a:pPr>
            <a:r>
              <a:rPr lang="en-GB" dirty="0" err="1">
                <a:solidFill>
                  <a:schemeClr val="bg1"/>
                </a:solidFill>
              </a:rPr>
              <a:t>YouGov</a:t>
            </a:r>
            <a:r>
              <a:rPr lang="en-GB" dirty="0">
                <a:solidFill>
                  <a:schemeClr val="bg1"/>
                </a:solidFill>
              </a:rPr>
              <a:t> poll in </a:t>
            </a:r>
            <a:r>
              <a:rPr lang="en-GB" dirty="0" smtClean="0">
                <a:solidFill>
                  <a:schemeClr val="bg1"/>
                </a:solidFill>
              </a:rPr>
              <a:t>2011</a:t>
            </a:r>
            <a:r>
              <a:rPr lang="en-US" dirty="0" smtClean="0">
                <a:solidFill>
                  <a:schemeClr val="bg1"/>
                </a:solidFill>
              </a:rPr>
              <a:t>	</a:t>
            </a:r>
            <a:r>
              <a:rPr lang="en-US" dirty="0" smtClean="0"/>
              <a:t> </a:t>
            </a:r>
            <a:r>
              <a:rPr lang="en-GB" sz="3600" b="1" i="1" dirty="0" smtClean="0">
                <a:solidFill>
                  <a:srgbClr val="FF0000"/>
                </a:solidFill>
              </a:rPr>
              <a:t>80% said yes.</a:t>
            </a:r>
          </a:p>
          <a:p>
            <a:pPr eaLnBrk="1" hangingPunct="1"/>
            <a:endParaRPr lang="en-GB" dirty="0" smtClean="0"/>
          </a:p>
        </p:txBody>
      </p:sp>
      <p:graphicFrame>
        <p:nvGraphicFramePr>
          <p:cNvPr id="2" name="Table 1"/>
          <p:cNvGraphicFramePr>
            <a:graphicFrameLocks noGrp="1"/>
          </p:cNvGraphicFramePr>
          <p:nvPr>
            <p:extLst>
              <p:ext uri="{D42A27DB-BD31-4B8C-83A1-F6EECF244321}">
                <p14:modId xmlns:p14="http://schemas.microsoft.com/office/powerpoint/2010/main" val="2708139682"/>
              </p:ext>
            </p:extLst>
          </p:nvPr>
        </p:nvGraphicFramePr>
        <p:xfrm>
          <a:off x="1547664" y="1700808"/>
          <a:ext cx="6096000" cy="2529840"/>
        </p:xfrm>
        <a:graphic>
          <a:graphicData uri="http://schemas.openxmlformats.org/drawingml/2006/table">
            <a:tbl>
              <a:tblPr firstRow="1" bandRow="1">
                <a:tableStyleId>{5C22544A-7EE6-4342-B048-85BDC9FD1C3A}</a:tableStyleId>
              </a:tblPr>
              <a:tblGrid>
                <a:gridCol w="3408040"/>
                <a:gridCol w="2687960"/>
              </a:tblGrid>
              <a:tr h="370840">
                <a:tc>
                  <a:txBody>
                    <a:bodyPr/>
                    <a:lstStyle/>
                    <a:p>
                      <a:r>
                        <a:rPr lang="en-GB" sz="2000" dirty="0" smtClean="0">
                          <a:solidFill>
                            <a:schemeClr val="tx1"/>
                          </a:solidFill>
                        </a:rPr>
                        <a:t>Year</a:t>
                      </a:r>
                      <a:endParaRPr lang="en-GB" sz="2000" dirty="0">
                        <a:solidFill>
                          <a:schemeClr val="tx1"/>
                        </a:solidFill>
                      </a:endParaRPr>
                    </a:p>
                  </a:txBody>
                  <a:tcPr/>
                </a:tc>
                <a:tc>
                  <a:txBody>
                    <a:bodyPr/>
                    <a:lstStyle/>
                    <a:p>
                      <a:r>
                        <a:rPr lang="en-GB" sz="2000" dirty="0" smtClean="0">
                          <a:solidFill>
                            <a:schemeClr val="tx1"/>
                          </a:solidFill>
                        </a:rPr>
                        <a:t>Population</a:t>
                      </a:r>
                      <a:endParaRPr lang="en-GB" sz="2000" dirty="0">
                        <a:solidFill>
                          <a:schemeClr val="tx1"/>
                        </a:solidFill>
                      </a:endParaRPr>
                    </a:p>
                  </a:txBody>
                  <a:tcPr/>
                </a:tc>
              </a:tr>
              <a:tr h="370840">
                <a:tc>
                  <a:txBody>
                    <a:bodyPr/>
                    <a:lstStyle/>
                    <a:p>
                      <a:r>
                        <a:rPr lang="en-GB" sz="2400" dirty="0" smtClean="0"/>
                        <a:t>1911</a:t>
                      </a:r>
                      <a:endParaRPr lang="en-GB" sz="2400" dirty="0"/>
                    </a:p>
                  </a:txBody>
                  <a:tcPr/>
                </a:tc>
                <a:tc>
                  <a:txBody>
                    <a:bodyPr/>
                    <a:lstStyle/>
                    <a:p>
                      <a:r>
                        <a:rPr lang="en-GB" sz="2400" dirty="0" smtClean="0"/>
                        <a:t>42 million</a:t>
                      </a:r>
                      <a:endParaRPr lang="en-GB" sz="2400" dirty="0"/>
                    </a:p>
                  </a:txBody>
                  <a:tcPr/>
                </a:tc>
              </a:tr>
              <a:tr h="370840">
                <a:tc>
                  <a:txBody>
                    <a:bodyPr/>
                    <a:lstStyle/>
                    <a:p>
                      <a:r>
                        <a:rPr lang="en-GB" sz="2400" dirty="0" smtClean="0"/>
                        <a:t>2001</a:t>
                      </a:r>
                      <a:endParaRPr lang="en-GB" sz="2400" dirty="0"/>
                    </a:p>
                  </a:txBody>
                  <a:tcPr/>
                </a:tc>
                <a:tc>
                  <a:txBody>
                    <a:bodyPr/>
                    <a:lstStyle/>
                    <a:p>
                      <a:r>
                        <a:rPr lang="en-GB" sz="2400" dirty="0" smtClean="0"/>
                        <a:t>59 million</a:t>
                      </a:r>
                      <a:endParaRPr lang="en-GB" sz="2400" dirty="0"/>
                    </a:p>
                  </a:txBody>
                  <a:tcPr/>
                </a:tc>
              </a:tr>
              <a:tr h="370840">
                <a:tc>
                  <a:txBody>
                    <a:bodyPr/>
                    <a:lstStyle/>
                    <a:p>
                      <a:r>
                        <a:rPr lang="en-GB" sz="3600" dirty="0" smtClean="0"/>
                        <a:t>2011</a:t>
                      </a:r>
                      <a:endParaRPr lang="en-GB" sz="3600" dirty="0"/>
                    </a:p>
                  </a:txBody>
                  <a:tcPr/>
                </a:tc>
                <a:tc>
                  <a:txBody>
                    <a:bodyPr/>
                    <a:lstStyle/>
                    <a:p>
                      <a:r>
                        <a:rPr lang="en-GB" sz="3600" dirty="0" smtClean="0"/>
                        <a:t>63</a:t>
                      </a:r>
                      <a:r>
                        <a:rPr lang="en-GB" sz="3600" baseline="0" dirty="0" smtClean="0"/>
                        <a:t> million</a:t>
                      </a:r>
                      <a:endParaRPr lang="en-GB" sz="3600" dirty="0"/>
                    </a:p>
                  </a:txBody>
                  <a:tcPr/>
                </a:tc>
              </a:tr>
              <a:tr h="370840">
                <a:tc>
                  <a:txBody>
                    <a:bodyPr/>
                    <a:lstStyle/>
                    <a:p>
                      <a:r>
                        <a:rPr lang="en-GB" sz="3200" b="1" dirty="0" smtClean="0">
                          <a:solidFill>
                            <a:srgbClr val="FF0000"/>
                          </a:solidFill>
                        </a:rPr>
                        <a:t>2030 (Projected)</a:t>
                      </a:r>
                      <a:endParaRPr lang="en-GB" sz="3200" b="1" dirty="0">
                        <a:solidFill>
                          <a:srgbClr val="FF0000"/>
                        </a:solidFill>
                      </a:endParaRPr>
                    </a:p>
                  </a:txBody>
                  <a:tcPr/>
                </a:tc>
                <a:tc>
                  <a:txBody>
                    <a:bodyPr/>
                    <a:lstStyle/>
                    <a:p>
                      <a:r>
                        <a:rPr lang="en-GB" sz="3200" b="1" dirty="0" smtClean="0">
                          <a:solidFill>
                            <a:srgbClr val="FF0000"/>
                          </a:solidFill>
                        </a:rPr>
                        <a:t>73 million</a:t>
                      </a:r>
                      <a:endParaRPr lang="en-GB" sz="3200" b="1" dirty="0">
                        <a:solidFill>
                          <a:srgbClr val="FF0000"/>
                        </a:solidFill>
                      </a:endParaRPr>
                    </a:p>
                  </a:txBody>
                  <a:tcPr/>
                </a:tc>
              </a:tr>
            </a:tbl>
          </a:graphicData>
        </a:graphic>
      </p:graphicFrame>
    </p:spTree>
    <p:extLst>
      <p:ext uri="{BB962C8B-B14F-4D97-AF65-F5344CB8AC3E}">
        <p14:creationId xmlns:p14="http://schemas.microsoft.com/office/powerpoint/2010/main" val="1658634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0"/>
            <a:ext cx="4037012"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7970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Population Matters Template 0.1</Template>
  <TotalTime>20234</TotalTime>
  <Words>1596</Words>
  <Application>Microsoft Macintosh PowerPoint</Application>
  <PresentationFormat>On-screen Show (4:3)</PresentationFormat>
  <Paragraphs>263</Paragraphs>
  <Slides>50</Slides>
  <Notes>6</Notes>
  <HiddenSlides>0</HiddenSlides>
  <MMClips>2</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1_Custom Design</vt:lpstr>
      <vt:lpstr> Healthy Planet UK   1-2 March 2014</vt:lpstr>
      <vt:lpstr>Population, Sustainability and Reproductive Rights</vt:lpstr>
      <vt:lpstr>Global Health, Population &amp; Sustainability</vt:lpstr>
      <vt:lpstr>Intergovernmental Panel on Climate Change (IPCC) 2000</vt:lpstr>
      <vt:lpstr>PowerPoint Presentation</vt:lpstr>
      <vt:lpstr>PowerPoint Presentation</vt:lpstr>
      <vt:lpstr>World population – past and future (UNDESA)</vt:lpstr>
      <vt:lpstr>What about the UK? (UK ONS – Office for National Statistics)</vt:lpstr>
      <vt:lpstr>PowerPoint Presentation</vt:lpstr>
      <vt:lpstr>PowerPoint Presentation</vt:lpstr>
      <vt:lpstr>What determines how many people the Earth can support?</vt:lpstr>
      <vt:lpstr>Consequences of more people and over consumption Threats to limited resources</vt:lpstr>
      <vt:lpstr>How many people can the planet support?</vt:lpstr>
      <vt:lpstr>WHAT CAN TECHNOLOGY DO?</vt:lpstr>
      <vt:lpstr>PowerPoint Presentation</vt:lpstr>
      <vt:lpstr>PowerPoint Presentation</vt:lpstr>
      <vt:lpstr>People and the Planet (Royal Society report 2012)</vt:lpstr>
      <vt:lpstr>Threats to our environment  Two sides of the same coin</vt:lpstr>
      <vt:lpstr>Consumers cause climate change!</vt:lpstr>
      <vt:lpstr>What will make a difference?</vt:lpstr>
      <vt:lpstr>Animal populations are controlled by:</vt:lpstr>
      <vt:lpstr>What percentage of the mass of vertebrate animals in the world is human beings?</vt:lpstr>
      <vt:lpstr>What percentage of the mass of vertebrate animals in the world is human beings?</vt:lpstr>
      <vt:lpstr>What percentage of the mass of vertebrate animals in the world is animals bred for human benefit?</vt:lpstr>
      <vt:lpstr>What percentage of the mass of vertebrate animals in the world is animals bred for human benefit?</vt:lpstr>
      <vt:lpstr>PowerPoint Presentation</vt:lpstr>
      <vt:lpstr>Biodiversity loss</vt:lpstr>
      <vt:lpstr>PowerPoint Presentation</vt:lpstr>
      <vt:lpstr>Poverty </vt:lpstr>
      <vt:lpstr>PowerPoint Presentation</vt:lpstr>
      <vt:lpstr>PowerPoint Presentation</vt:lpstr>
      <vt:lpstr>SO WHERE ARE WE NOW?</vt:lpstr>
      <vt:lpstr>PowerPoint Presentation</vt:lpstr>
      <vt:lpstr>Climate Change &amp; International Politics</vt:lpstr>
      <vt:lpstr>The Doctor’s Dilemma</vt:lpstr>
      <vt:lpstr>Questions for Discussion</vt:lpstr>
      <vt:lpstr>QUIZ</vt:lpstr>
      <vt:lpstr>George Carey  Archbishop of Canterbury 1991-2002</vt:lpstr>
      <vt:lpstr>Nicolas Machiavelli  writer 1469 – 1527 </vt:lpstr>
      <vt:lpstr>Albert Einstein</vt:lpstr>
      <vt:lpstr>PowerPoint Presentation</vt:lpstr>
      <vt:lpstr>Kenneth Boulding   (economist &amp; environmental advisor to President Kennedy)</vt:lpstr>
      <vt:lpstr>Goodluck Jonathan    President of Nigeria </vt:lpstr>
      <vt:lpstr>Sir David Attenborough </vt:lpstr>
      <vt:lpstr>Pope Paul VI (Pope 1963-1978) </vt:lpstr>
      <vt:lpstr>Kofi Annan   UN Secretary-General 1997-2006 </vt:lpstr>
      <vt:lpstr>Chris Packham  Naturalist and broadcaster </vt:lpstr>
      <vt:lpstr>Martin Luther King </vt:lpstr>
      <vt:lpstr>Prince William - Duke of Cambridge </vt:lpstr>
      <vt:lpstr>Things to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Population Matters</dc:title>
  <dc:creator>Ross</dc:creator>
  <cp:lastModifiedBy>Isobel Braithwaite</cp:lastModifiedBy>
  <cp:revision>403</cp:revision>
  <dcterms:created xsi:type="dcterms:W3CDTF">2010-10-18T14:42:56Z</dcterms:created>
  <dcterms:modified xsi:type="dcterms:W3CDTF">2014-03-04T09:52:19Z</dcterms:modified>
</cp:coreProperties>
</file>